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8" r:id="rId2"/>
  </p:sldIdLst>
  <p:sldSz cx="9144000" cy="5143500" type="screen16x9"/>
  <p:notesSz cx="7104063" cy="10234613"/>
  <p:custDataLst>
    <p:tags r:id="rId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4" d="100"/>
          <a:sy n="104" d="100"/>
        </p:scale>
        <p:origin x="184" y="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3"/>
          <p:cNvSpPr/>
          <p:nvPr/>
        </p:nvSpPr>
        <p:spPr>
          <a:xfrm>
            <a:off x="0" y="0"/>
            <a:ext cx="9144000" cy="2764971"/>
          </a:xfrm>
          <a:custGeom>
            <a:avLst/>
            <a:gdLst>
              <a:gd name="connsiteX0" fmla="*/ 0 w 12195175"/>
              <a:gd name="connsiteY0" fmla="*/ 0 h 2060848"/>
              <a:gd name="connsiteX1" fmla="*/ 12195175 w 12195175"/>
              <a:gd name="connsiteY1" fmla="*/ 0 h 2060848"/>
              <a:gd name="connsiteX2" fmla="*/ 12195175 w 12195175"/>
              <a:gd name="connsiteY2" fmla="*/ 2060848 h 2060848"/>
              <a:gd name="connsiteX3" fmla="*/ 0 w 12195175"/>
              <a:gd name="connsiteY3" fmla="*/ 2060848 h 2060848"/>
              <a:gd name="connsiteX4" fmla="*/ 0 w 12195175"/>
              <a:gd name="connsiteY4" fmla="*/ 0 h 2060848"/>
              <a:gd name="connsiteX0-1" fmla="*/ 0 w 12195175"/>
              <a:gd name="connsiteY0-2" fmla="*/ 0 h 2060848"/>
              <a:gd name="connsiteX1-3" fmla="*/ 12195175 w 12195175"/>
              <a:gd name="connsiteY1-4" fmla="*/ 0 h 2060848"/>
              <a:gd name="connsiteX2-5" fmla="*/ 12195175 w 12195175"/>
              <a:gd name="connsiteY2-6" fmla="*/ 2060848 h 2060848"/>
              <a:gd name="connsiteX3-7" fmla="*/ 6096000 w 12195175"/>
              <a:gd name="connsiteY3-8" fmla="*/ 2046514 h 2060848"/>
              <a:gd name="connsiteX4-9" fmla="*/ 0 w 12195175"/>
              <a:gd name="connsiteY4-10" fmla="*/ 2060848 h 2060848"/>
              <a:gd name="connsiteX5" fmla="*/ 0 w 12195175"/>
              <a:gd name="connsiteY5" fmla="*/ 0 h 2060848"/>
              <a:gd name="connsiteX0-11" fmla="*/ 0 w 12195175"/>
              <a:gd name="connsiteY0-12" fmla="*/ 0 h 3686628"/>
              <a:gd name="connsiteX1-13" fmla="*/ 12195175 w 12195175"/>
              <a:gd name="connsiteY1-14" fmla="*/ 0 h 3686628"/>
              <a:gd name="connsiteX2-15" fmla="*/ 12195175 w 12195175"/>
              <a:gd name="connsiteY2-16" fmla="*/ 2060848 h 3686628"/>
              <a:gd name="connsiteX3-17" fmla="*/ 6081486 w 12195175"/>
              <a:gd name="connsiteY3-18" fmla="*/ 3686628 h 3686628"/>
              <a:gd name="connsiteX4-19" fmla="*/ 0 w 12195175"/>
              <a:gd name="connsiteY4-20" fmla="*/ 2060848 h 3686628"/>
              <a:gd name="connsiteX5-21" fmla="*/ 0 w 12195175"/>
              <a:gd name="connsiteY5-22" fmla="*/ 0 h 36866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3686628">
                <a:moveTo>
                  <a:pt x="0" y="0"/>
                </a:moveTo>
                <a:lnTo>
                  <a:pt x="12195175" y="0"/>
                </a:lnTo>
                <a:lnTo>
                  <a:pt x="12195175" y="2060848"/>
                </a:lnTo>
                <a:lnTo>
                  <a:pt x="6081486" y="3686628"/>
                </a:lnTo>
                <a:lnTo>
                  <a:pt x="0" y="2060848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"/>
          <p:cNvSpPr/>
          <p:nvPr/>
        </p:nvSpPr>
        <p:spPr>
          <a:xfrm>
            <a:off x="0" y="-20538"/>
            <a:ext cx="9144000" cy="1883229"/>
          </a:xfrm>
          <a:custGeom>
            <a:avLst/>
            <a:gdLst>
              <a:gd name="connsiteX0" fmla="*/ 0 w 12195175"/>
              <a:gd name="connsiteY0" fmla="*/ 0 h 908720"/>
              <a:gd name="connsiteX1" fmla="*/ 12195175 w 12195175"/>
              <a:gd name="connsiteY1" fmla="*/ 0 h 908720"/>
              <a:gd name="connsiteX2" fmla="*/ 12195175 w 12195175"/>
              <a:gd name="connsiteY2" fmla="*/ 908720 h 908720"/>
              <a:gd name="connsiteX3" fmla="*/ 0 w 12195175"/>
              <a:gd name="connsiteY3" fmla="*/ 908720 h 908720"/>
              <a:gd name="connsiteX4" fmla="*/ 0 w 12195175"/>
              <a:gd name="connsiteY4" fmla="*/ 0 h 908720"/>
              <a:gd name="connsiteX0-1" fmla="*/ 0 w 12195175"/>
              <a:gd name="connsiteY0-2" fmla="*/ 0 h 908720"/>
              <a:gd name="connsiteX1-3" fmla="*/ 12195175 w 12195175"/>
              <a:gd name="connsiteY1-4" fmla="*/ 0 h 908720"/>
              <a:gd name="connsiteX2-5" fmla="*/ 12195175 w 12195175"/>
              <a:gd name="connsiteY2-6" fmla="*/ 908720 h 908720"/>
              <a:gd name="connsiteX3-7" fmla="*/ 6096000 w 12195175"/>
              <a:gd name="connsiteY3-8" fmla="*/ 899886 h 908720"/>
              <a:gd name="connsiteX4-9" fmla="*/ 0 w 12195175"/>
              <a:gd name="connsiteY4-10" fmla="*/ 908720 h 908720"/>
              <a:gd name="connsiteX5" fmla="*/ 0 w 12195175"/>
              <a:gd name="connsiteY5" fmla="*/ 0 h 908720"/>
              <a:gd name="connsiteX0-11" fmla="*/ 0 w 12195175"/>
              <a:gd name="connsiteY0-12" fmla="*/ 0 h 2510972"/>
              <a:gd name="connsiteX1-13" fmla="*/ 12195175 w 12195175"/>
              <a:gd name="connsiteY1-14" fmla="*/ 0 h 2510972"/>
              <a:gd name="connsiteX2-15" fmla="*/ 12195175 w 12195175"/>
              <a:gd name="connsiteY2-16" fmla="*/ 908720 h 2510972"/>
              <a:gd name="connsiteX3-17" fmla="*/ 6052458 w 12195175"/>
              <a:gd name="connsiteY3-18" fmla="*/ 2510972 h 2510972"/>
              <a:gd name="connsiteX4-19" fmla="*/ 0 w 12195175"/>
              <a:gd name="connsiteY4-20" fmla="*/ 908720 h 2510972"/>
              <a:gd name="connsiteX5-21" fmla="*/ 0 w 12195175"/>
              <a:gd name="connsiteY5-22" fmla="*/ 0 h 25109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2510972">
                <a:moveTo>
                  <a:pt x="0" y="0"/>
                </a:moveTo>
                <a:lnTo>
                  <a:pt x="12195175" y="0"/>
                </a:lnTo>
                <a:lnTo>
                  <a:pt x="12195175" y="908720"/>
                </a:lnTo>
                <a:lnTo>
                  <a:pt x="6052458" y="2510972"/>
                </a:lnTo>
                <a:lnTo>
                  <a:pt x="0" y="9087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4"/>
          <p:cNvSpPr/>
          <p:nvPr/>
        </p:nvSpPr>
        <p:spPr>
          <a:xfrm>
            <a:off x="0" y="4516339"/>
            <a:ext cx="9144000" cy="647699"/>
          </a:xfrm>
          <a:custGeom>
            <a:avLst/>
            <a:gdLst>
              <a:gd name="connsiteX0" fmla="*/ 0 w 12195175"/>
              <a:gd name="connsiteY0" fmla="*/ 0 h 404664"/>
              <a:gd name="connsiteX1" fmla="*/ 12195175 w 12195175"/>
              <a:gd name="connsiteY1" fmla="*/ 0 h 404664"/>
              <a:gd name="connsiteX2" fmla="*/ 12195175 w 12195175"/>
              <a:gd name="connsiteY2" fmla="*/ 404664 h 404664"/>
              <a:gd name="connsiteX3" fmla="*/ 0 w 12195175"/>
              <a:gd name="connsiteY3" fmla="*/ 404664 h 404664"/>
              <a:gd name="connsiteX4" fmla="*/ 0 w 12195175"/>
              <a:gd name="connsiteY4" fmla="*/ 0 h 404664"/>
              <a:gd name="connsiteX0-1" fmla="*/ 0 w 12195175"/>
              <a:gd name="connsiteY0-2" fmla="*/ 8993 h 413657"/>
              <a:gd name="connsiteX1-3" fmla="*/ 6096000 w 12195175"/>
              <a:gd name="connsiteY1-4" fmla="*/ 0 h 413657"/>
              <a:gd name="connsiteX2-5" fmla="*/ 12195175 w 12195175"/>
              <a:gd name="connsiteY2-6" fmla="*/ 8993 h 413657"/>
              <a:gd name="connsiteX3-7" fmla="*/ 12195175 w 12195175"/>
              <a:gd name="connsiteY3-8" fmla="*/ 413657 h 413657"/>
              <a:gd name="connsiteX4-9" fmla="*/ 0 w 12195175"/>
              <a:gd name="connsiteY4-10" fmla="*/ 413657 h 413657"/>
              <a:gd name="connsiteX5" fmla="*/ 0 w 12195175"/>
              <a:gd name="connsiteY5" fmla="*/ 8993 h 413657"/>
              <a:gd name="connsiteX0-11" fmla="*/ 0 w 12195175"/>
              <a:gd name="connsiteY0-12" fmla="*/ 458935 h 863599"/>
              <a:gd name="connsiteX1-13" fmla="*/ 6052457 w 12195175"/>
              <a:gd name="connsiteY1-14" fmla="*/ 0 h 863599"/>
              <a:gd name="connsiteX2-15" fmla="*/ 12195175 w 12195175"/>
              <a:gd name="connsiteY2-16" fmla="*/ 458935 h 863599"/>
              <a:gd name="connsiteX3-17" fmla="*/ 12195175 w 12195175"/>
              <a:gd name="connsiteY3-18" fmla="*/ 863599 h 863599"/>
              <a:gd name="connsiteX4-19" fmla="*/ 0 w 12195175"/>
              <a:gd name="connsiteY4-20" fmla="*/ 863599 h 863599"/>
              <a:gd name="connsiteX5-21" fmla="*/ 0 w 12195175"/>
              <a:gd name="connsiteY5-22" fmla="*/ 458935 h 8635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863599">
                <a:moveTo>
                  <a:pt x="0" y="458935"/>
                </a:moveTo>
                <a:lnTo>
                  <a:pt x="6052457" y="0"/>
                </a:lnTo>
                <a:lnTo>
                  <a:pt x="12195175" y="458935"/>
                </a:lnTo>
                <a:lnTo>
                  <a:pt x="12195175" y="863599"/>
                </a:lnTo>
                <a:lnTo>
                  <a:pt x="0" y="863599"/>
                </a:lnTo>
                <a:lnTo>
                  <a:pt x="0" y="4589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2023/3/23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1143893" y="2804139"/>
            <a:ext cx="6856214" cy="6684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1143893" y="3506217"/>
            <a:ext cx="6856214" cy="4696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065" indent="0" algn="ctr">
              <a:buNone/>
              <a:defRPr sz="1200"/>
            </a:lvl4pPr>
            <a:lvl5pPr marL="1370965" indent="0" algn="ctr">
              <a:buNone/>
              <a:defRPr sz="1200"/>
            </a:lvl5pPr>
            <a:lvl6pPr marL="1713865" indent="0" algn="ctr">
              <a:buNone/>
              <a:defRPr sz="1200"/>
            </a:lvl6pPr>
            <a:lvl7pPr marL="2056765" indent="0" algn="ctr">
              <a:buNone/>
              <a:defRPr sz="1200"/>
            </a:lvl7pPr>
            <a:lvl8pPr marL="2399665" indent="0" algn="ctr">
              <a:buNone/>
              <a:defRPr sz="1200"/>
            </a:lvl8pPr>
            <a:lvl9pPr marL="2742565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3659"/>
            <a:ext cx="7886700" cy="41692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2023/3/23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" y="1626645"/>
            <a:ext cx="9144001" cy="18902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1675413" y="2171437"/>
            <a:ext cx="887762" cy="80062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sp>
        <p:nvSpPr>
          <p:cNvPr id="9" name="KSO_Shape"/>
          <p:cNvSpPr/>
          <p:nvPr/>
        </p:nvSpPr>
        <p:spPr bwMode="auto">
          <a:xfrm>
            <a:off x="1909226" y="2405200"/>
            <a:ext cx="439136" cy="333098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572000" y="1923678"/>
            <a:ext cx="2699597" cy="7316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0" y="2688748"/>
            <a:ext cx="2699597" cy="801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0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09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7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6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5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" name="图片 9" descr="省医新logo-圆形白边（2016）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8600" y="171450"/>
            <a:ext cx="714375" cy="714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39293" y="1574904"/>
            <a:ext cx="5004707" cy="1609168"/>
          </a:xfrm>
          <a:prstGeom prst="rect">
            <a:avLst/>
          </a:prstGeom>
          <a:solidFill>
            <a:schemeClr val="accent2">
              <a:lumMod val="50000"/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5056026"/>
            <a:ext cx="9144000" cy="87474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72403" y="2193708"/>
            <a:ext cx="7180928" cy="102611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5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" name="图片 9" descr="省医新logo-上下2019--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7175" y="322595"/>
            <a:ext cx="3829050" cy="519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50" y="535256"/>
            <a:ext cx="3511241" cy="10711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535255"/>
            <a:ext cx="4283912" cy="4052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065" indent="0">
              <a:buNone/>
              <a:defRPr sz="1500"/>
            </a:lvl4pPr>
            <a:lvl5pPr marL="1370965" indent="0">
              <a:buNone/>
              <a:defRPr sz="1500"/>
            </a:lvl5pPr>
            <a:lvl6pPr marL="1713865" indent="0">
              <a:buNone/>
              <a:defRPr sz="1500"/>
            </a:lvl6pPr>
            <a:lvl7pPr marL="2056765" indent="0">
              <a:buNone/>
              <a:defRPr sz="1500"/>
            </a:lvl7pPr>
            <a:lvl8pPr marL="2399665" indent="0">
              <a:buNone/>
              <a:defRPr sz="1500"/>
            </a:lvl8pPr>
            <a:lvl9pPr marL="2742565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50" y="1735405"/>
            <a:ext cx="3511241" cy="28586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065" indent="0">
              <a:buNone/>
              <a:defRPr sz="800"/>
            </a:lvl4pPr>
            <a:lvl5pPr marL="1370965" indent="0">
              <a:buNone/>
              <a:defRPr sz="800"/>
            </a:lvl5pPr>
            <a:lvl6pPr marL="1713865" indent="0">
              <a:buNone/>
              <a:defRPr sz="800"/>
            </a:lvl6pPr>
            <a:lvl7pPr marL="2056765" indent="0">
              <a:buNone/>
              <a:defRPr sz="800"/>
            </a:lvl7pPr>
            <a:lvl8pPr marL="2399665" indent="0">
              <a:buNone/>
              <a:defRPr sz="800"/>
            </a:lvl8pPr>
            <a:lvl9pPr marL="2742565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EFD9D74-47D9-4702-A33C-335B63B48DBF}" type="datetimeFigureOut">
              <a:rPr lang="zh-CN" altLang="en-US" smtClean="0"/>
              <a:t>2023/3/23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4" y="273844"/>
            <a:ext cx="681676" cy="4358879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7084832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486" y="273844"/>
            <a:ext cx="7884647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486" y="1369219"/>
            <a:ext cx="7884647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t>2023/3/23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654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5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4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3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0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9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3" Type="http://schemas.openxmlformats.org/officeDocument/2006/relationships/tags" Target="../tags/tag7.xml"/><Relationship Id="rId21" Type="http://schemas.openxmlformats.org/officeDocument/2006/relationships/image" Target="../media/image6.emf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notesSlide" Target="../notesSlides/notesSlide1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10" Type="http://schemas.openxmlformats.org/officeDocument/2006/relationships/tags" Target="../tags/tag14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1227455" y="0"/>
            <a:ext cx="7916545" cy="101342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27150" y="132642"/>
            <a:ext cx="933450" cy="463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ln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姜磊</a:t>
            </a:r>
            <a:endParaRPr kumimoji="0" lang="zh-CN" altLang="zh-CN" sz="2000" b="1" i="0" u="none" strike="noStrike" kern="1200" cap="none" spc="0" normalizeH="0" baseline="0" noProof="0" dirty="0">
              <a:ln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3" name="文本框 22"/>
          <p:cNvSpPr txBox="1"/>
          <p:nvPr>
            <p:custDataLst>
              <p:tags r:id="rId4"/>
            </p:custDataLst>
          </p:nvPr>
        </p:nvSpPr>
        <p:spPr>
          <a:xfrm>
            <a:off x="2197795" y="12697"/>
            <a:ext cx="525145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副主任医师、副教授，博士生导师</a:t>
            </a: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2204940" y="221885"/>
            <a:ext cx="7124065" cy="55753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lang="zh-CN" altLang="en-US" sz="11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广东省人民医院核医学科</a:t>
            </a:r>
            <a:r>
              <a:rPr kumimoji="0" lang="en-US" altLang="zh-CN" sz="11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/PET</a:t>
            </a:r>
            <a:r>
              <a:rPr kumimoji="0" lang="zh-CN" altLang="en-US" sz="11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中心行政副主任（主持工作）；</a:t>
            </a:r>
            <a:r>
              <a:rPr lang="zh-CN" altLang="en-US" sz="1100" b="1" spc="12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中国认知科学学会分子影像分会理事、中国抗癌协会核医学专委会委员、广东省抗癌协会肿瘤核医学专委会委员、广东省辐射防护协会医学辐射防护专委会常委、国家自然科学基金和教育部学位论文通讯评审专家等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0" y="931545"/>
            <a:ext cx="1227455" cy="17303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eaVert" wrap="square" rtlCol="0" anchor="ctr" anchorCtr="0">
            <a:noAutofit/>
          </a:bodyPr>
          <a:lstStyle/>
          <a:p>
            <a:pPr algn="ctr"/>
            <a:r>
              <a:rPr lang="zh-CN" altLang="zh-CN" dirty="0"/>
              <a:t>导师相片</a:t>
            </a:r>
          </a:p>
        </p:txBody>
      </p:sp>
      <p:sp>
        <p:nvSpPr>
          <p:cNvPr id="17413" name="文本框 1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-47073" y="2838588"/>
            <a:ext cx="2425306" cy="8181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联系电话</a:t>
            </a:r>
            <a:r>
              <a:rPr kumimoji="0" lang="en-US" altLang="zh-CN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: 13818676814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科室</a:t>
            </a:r>
            <a:r>
              <a:rPr lang="en-US" altLang="zh-CN" sz="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: </a:t>
            </a:r>
            <a:r>
              <a:rPr lang="zh-CN" altLang="en-US" sz="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核医学科</a:t>
            </a:r>
            <a:r>
              <a:rPr lang="en-US" altLang="zh-CN" sz="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/PET</a:t>
            </a:r>
            <a:r>
              <a:rPr lang="zh-CN" altLang="en-US" sz="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中心</a:t>
            </a:r>
            <a:endParaRPr lang="en-US" altLang="zh-CN" sz="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邮箱</a:t>
            </a:r>
            <a:r>
              <a:rPr kumimoji="0" lang="en-US" altLang="zh-CN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: leijiang1031@163.com</a:t>
            </a:r>
          </a:p>
        </p:txBody>
      </p:sp>
      <p:pic>
        <p:nvPicPr>
          <p:cNvPr id="17411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 cstate="print"/>
          <a:srcRect t="3896" r="91544" b="3088"/>
          <a:stretch>
            <a:fillRect/>
          </a:stretch>
        </p:blipFill>
        <p:spPr bwMode="auto">
          <a:xfrm>
            <a:off x="1269683" y="1066018"/>
            <a:ext cx="309562" cy="358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07173" y="1392709"/>
            <a:ext cx="2797387" cy="82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学术型</a:t>
            </a:r>
            <a:r>
              <a:rPr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专业型博士：</a:t>
            </a:r>
            <a:r>
              <a:rPr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</a:t>
            </a: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学术型</a:t>
            </a:r>
            <a:r>
              <a:rPr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专业型硕士：</a:t>
            </a:r>
            <a:r>
              <a:rPr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</a:t>
            </a: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专业：影像医学与核医学、临床医学</a:t>
            </a: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507173" y="1114583"/>
            <a:ext cx="31879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2023</a:t>
            </a: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年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招生计划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1" name="文本框 2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73040" y="-8890"/>
            <a:ext cx="377126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招生单位：广东省心血管病研究所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 </a:t>
            </a:r>
            <a:r>
              <a:rPr kumimoji="0" lang="zh-CN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招生代码：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88911</a:t>
            </a:r>
          </a:p>
        </p:txBody>
      </p:sp>
      <p:pic>
        <p:nvPicPr>
          <p:cNvPr id="17422" name="图片 24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1" cstate="print"/>
          <a:srcRect t="3896" r="91544" b="3088"/>
          <a:stretch>
            <a:fillRect/>
          </a:stretch>
        </p:blipFill>
        <p:spPr bwMode="auto">
          <a:xfrm>
            <a:off x="1268987" y="2278281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536941" y="2280767"/>
            <a:ext cx="902811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工作经历</a:t>
            </a:r>
          </a:p>
        </p:txBody>
      </p:sp>
      <p:pic>
        <p:nvPicPr>
          <p:cNvPr id="13" name="图片 24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1" cstate="print"/>
          <a:srcRect t="3896" r="91544" b="3088"/>
          <a:stretch>
            <a:fillRect/>
          </a:stretch>
        </p:blipFill>
        <p:spPr bwMode="auto">
          <a:xfrm>
            <a:off x="1268987" y="388989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25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536941" y="3909348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招生要求</a:t>
            </a:r>
          </a:p>
        </p:txBody>
      </p:sp>
      <p:pic>
        <p:nvPicPr>
          <p:cNvPr id="15" name="图片 24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 cstate="print"/>
          <a:srcRect t="3896" r="91544" b="3088"/>
          <a:stretch>
            <a:fillRect/>
          </a:stretch>
        </p:blipFill>
        <p:spPr bwMode="auto">
          <a:xfrm>
            <a:off x="4668739" y="10964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文本框 2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990741" y="1113159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科研工作</a:t>
            </a:r>
          </a:p>
        </p:txBody>
      </p:sp>
      <p:sp>
        <p:nvSpPr>
          <p:cNvPr id="17414" name="文本框 1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694884" y="1455238"/>
            <a:ext cx="4349421" cy="39250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1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研究方向：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 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肿瘤、心脏、神经疾病的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PET/CT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PET/MRI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影像诊断；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2. 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新型放射性药物研发及临床转化。</a:t>
            </a:r>
            <a:endParaRPr lang="zh-CN" altLang="en-US" sz="11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en-US" sz="11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主要业绩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以第一或通讯作者（含共同）</a:t>
            </a:r>
            <a:r>
              <a:rPr lang="zh-CN" altLang="en-US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发表</a:t>
            </a:r>
            <a:r>
              <a:rPr lang="en-US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SCI</a:t>
            </a:r>
            <a:r>
              <a:rPr lang="zh-CN" altLang="en-US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文章</a:t>
            </a:r>
            <a:r>
              <a:rPr lang="en-US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40</a:t>
            </a:r>
            <a:r>
              <a:rPr lang="zh-CN" altLang="en-US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余篇，包括</a:t>
            </a:r>
            <a:r>
              <a:rPr lang="en-US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Nature Communications</a:t>
            </a:r>
            <a:r>
              <a:rPr lang="zh-CN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Journal of Nuclear Medicine</a:t>
            </a:r>
            <a:r>
              <a:rPr lang="zh-CN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European Journal of Nuclear Medicine and Molecular Imaging</a:t>
            </a:r>
            <a:r>
              <a:rPr lang="zh-CN" altLang="en-US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Clinical Nuclear Medicine</a:t>
            </a:r>
            <a:r>
              <a:rPr lang="zh-CN" altLang="en-US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Molecular Pharmaceutics</a:t>
            </a:r>
            <a:r>
              <a:rPr lang="zh-CN" altLang="en-US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Journal of Nuclear Cardiology</a:t>
            </a:r>
            <a:r>
              <a:rPr lang="zh-CN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等</a:t>
            </a:r>
            <a:r>
              <a:rPr lang="zh-CN" altLang="en-US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权威</a:t>
            </a:r>
            <a:r>
              <a:rPr lang="zh-CN" altLang="zh-CN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杂志</a:t>
            </a:r>
            <a:r>
              <a:rPr lang="zh-CN" altLang="en-US" sz="1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1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获得亚洲青年研究学者、上海市优秀青年医师、优秀青年医学人才、浦江人才等荣誉</a:t>
            </a:r>
            <a:r>
              <a:rPr lang="zh-CN" altLang="en-US" sz="1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研究资助：</a:t>
            </a:r>
            <a:r>
              <a:rPr kumimoji="0" lang="zh-CN" altLang="en-US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主持</a:t>
            </a:r>
            <a:r>
              <a:rPr lang="en-US" altLang="zh-CN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项国家自然科学基金以及</a:t>
            </a:r>
            <a:r>
              <a:rPr kumimoji="0" lang="zh-CN" altLang="en-US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多项省市级课题，目前在研经费约</a:t>
            </a:r>
            <a:r>
              <a:rPr kumimoji="0" lang="en-US" altLang="zh-CN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kumimoji="0" lang="zh-CN" altLang="en-US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万元。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教学工作：</a:t>
            </a:r>
            <a:r>
              <a:rPr lang="zh-CN" altLang="zh-CN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承担华南理工大学医学院研究生课程、本科教学和实习带教、住院医师规范化培训、进修生教学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等工作</a:t>
            </a:r>
            <a:r>
              <a:rPr lang="zh-CN" altLang="zh-CN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</a:t>
            </a:r>
            <a:r>
              <a:rPr lang="zh-CN" altLang="zh-CN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得国家级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及省级</a:t>
            </a:r>
            <a:r>
              <a:rPr lang="zh-CN" altLang="zh-CN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师资培训证书。</a:t>
            </a:r>
          </a:p>
          <a:p>
            <a:pPr lvl="0" algn="just" eaLnBrk="1" hangingPunct="1">
              <a:lnSpc>
                <a:spcPct val="150000"/>
              </a:lnSpc>
              <a:spcBef>
                <a:spcPts val="600"/>
              </a:spcBef>
              <a:defRPr/>
            </a:pP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DC515CB-D70D-6AE8-A2EE-8BE098EC726C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" y="926727"/>
            <a:ext cx="1216247" cy="1877331"/>
          </a:xfrm>
          <a:prstGeom prst="rect">
            <a:avLst/>
          </a:prstGeom>
        </p:spPr>
      </p:pic>
      <p:sp>
        <p:nvSpPr>
          <p:cNvPr id="4" name="文本框 11">
            <a:extLst>
              <a:ext uri="{FF2B5EF4-FFF2-40B4-BE49-F238E27FC236}">
                <a16:creationId xmlns:a16="http://schemas.microsoft.com/office/drawing/2014/main" id="{05ED4AD2-B886-8269-729D-05B9D092F778}"/>
              </a:ext>
            </a:extLst>
          </p:cNvPr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507172" y="2571781"/>
            <a:ext cx="3182158" cy="13320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2021.11-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至今  广东省人民医院</a:t>
            </a: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2017.4-2021.10  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同济大学附属上海市肺科医院</a:t>
            </a: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2012.5-2017.4  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复旦大学附属中山医院</a:t>
            </a: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2010.7-2012.4  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上海交通大学附属上海市第六人民医院（住培）</a:t>
            </a: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602DC3B-9558-70C5-095C-A04DE54E2FF8}"/>
              </a:ext>
            </a:extLst>
          </p:cNvPr>
          <p:cNvSpPr txBox="1"/>
          <p:nvPr/>
        </p:nvSpPr>
        <p:spPr>
          <a:xfrm>
            <a:off x="1507172" y="4153719"/>
            <a:ext cx="3040774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拥护中国共产党领导，遵守国家各项法律法规；积极向上，吃苦耐劳，团队意识强；良好的英文能力等。</a:t>
            </a:r>
          </a:p>
          <a:p>
            <a:pPr lvl="0" eaLnBrk="1" hangingPunct="1">
              <a:defRPr/>
            </a:pP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c564fb56-e65b-41eb-9595-7a3c2595a0b5"/>
  <p:tag name="COMMONDATA" val="eyJoZGlkIjoiM2M3YzM3ZjZjZmFlMzU2YzhjNmNhMzdmYzRjMDIzOTA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278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278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2782"/>
  <p:tag name="KSO_WM_TAG_VERSION" val="1.0"/>
  <p:tag name="KSO_WM_BEAUTIFY_FLAG" val="#wm#"/>
  <p:tag name="KSO_WM_TEMPLATE_THUMBS_INDEX" val="1、9、12、16、19、2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28*343"/>
  <p:tag name="KSO_WM_SLIDE_POSITION" val="66*144"/>
  <p:tag name="KSO_WM_SLIDE_LAYOUT_CNT" val="1_1"/>
  <p:tag name="KSO_WM_SLIDE_LAYOUT" val="a_f"/>
  <p:tag name="KSO_WM_BEAUTIFY_FLAG" val="#wm#"/>
  <p:tag name="KSO_WM_SLIDE_TYPE" val="text"/>
  <p:tag name="KSO_WM_SLIDE_ITEM_CNT" val="1"/>
  <p:tag name="KSO_WM_SLIDE_INDEX" val="2"/>
  <p:tag name="KSO_WM_SLIDE_ID" val="custom20182782_2"/>
  <p:tag name="KSO_WM_TAG_VERSION" val="1.0"/>
  <p:tag name="KSO_WM_TEMPLATE_INDEX" val="20182782"/>
  <p:tag name="KSO_WM_TEMPLATE_CATEGORY" val="custo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F5EB0"/>
      </a:accent1>
      <a:accent2>
        <a:srgbClr val="FFFFFF"/>
      </a:accent2>
      <a:accent3>
        <a:srgbClr val="404040"/>
      </a:accent3>
      <a:accent4>
        <a:srgbClr val="00000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354</Words>
  <Application>Microsoft Office PowerPoint</Application>
  <PresentationFormat>全屏显示(16:9)</PresentationFormat>
  <Paragraphs>26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黑体</vt:lpstr>
      <vt:lpstr>微软雅黑</vt:lpstr>
      <vt:lpstr>Arial</vt:lpstr>
      <vt:lpstr>Calibri</vt:lpstr>
      <vt:lpstr>1_Office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netuser</dc:creator>
  <cp:lastModifiedBy>lei jiang</cp:lastModifiedBy>
  <cp:revision>27</cp:revision>
  <dcterms:created xsi:type="dcterms:W3CDTF">2018-09-13T03:06:00Z</dcterms:created>
  <dcterms:modified xsi:type="dcterms:W3CDTF">2023-03-23T02:05:24Z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B5507E3BF708449DAC3C53918EC2E1C7</vt:lpwstr>
  </property>
</Properties>
</file>