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</p:sldIdLst>
  <p:sldSz cx="9144000" cy="5143500" type="screen16x9"/>
  <p:notesSz cx="7103745" cy="10234295"/>
  <p:custDataLst>
    <p:tags r:id="rId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918" y="-108"/>
      </p:cViewPr>
      <p:guideLst>
        <p:guide orient="horz" pos="157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2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emf"/><Relationship Id="rId8" Type="http://schemas.openxmlformats.org/officeDocument/2006/relationships/tags" Target="../tags/tag10.xml"/><Relationship Id="rId7" Type="http://schemas.openxmlformats.org/officeDocument/2006/relationships/image" Target="../media/image6.jpeg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3" Type="http://schemas.openxmlformats.org/officeDocument/2006/relationships/notesSlide" Target="../notesSlides/notesSlide1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22.xml"/><Relationship Id="rId20" Type="http://schemas.openxmlformats.org/officeDocument/2006/relationships/tags" Target="../tags/tag21.xml"/><Relationship Id="rId2" Type="http://schemas.openxmlformats.org/officeDocument/2006/relationships/tags" Target="../tags/tag5.xml"/><Relationship Id="rId19" Type="http://schemas.openxmlformats.org/officeDocument/2006/relationships/tags" Target="../tags/tag20.xml"/><Relationship Id="rId18" Type="http://schemas.openxmlformats.org/officeDocument/2006/relationships/tags" Target="../tags/tag19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440180" y="24130"/>
            <a:ext cx="7615555" cy="751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2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65406" y="2387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孙启全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2661402" y="23917"/>
            <a:ext cx="7288214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国家“万人计划”领军人才，广东省医学领军人才，肾移植科主任，博士生导师。</a:t>
            </a:r>
            <a:endParaRPr kumimoji="0" lang="zh-CN" altLang="en-US" sz="10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1" name="文本框 30"/>
          <p:cNvSpPr txBox="1"/>
          <p:nvPr>
            <p:custDataLst>
              <p:tags r:id="rId4"/>
            </p:custDataLst>
          </p:nvPr>
        </p:nvSpPr>
        <p:spPr>
          <a:xfrm>
            <a:off x="2640965" y="269240"/>
            <a:ext cx="65030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学术任职：中华医学会器官移植分会全国委员，曾经担任国际肾脏病学会青年工作委员会委员、亚太肾脏病学会继续教育委员会委员、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2013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世界肾脏病大会分会主席、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Transplantation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等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家杂志编委、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SCI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期刊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Clin &amp; Develop Immunology 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移植专刊客座主编，担任包括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Am J Transplant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在内的</a:t>
            </a:r>
            <a:r>
              <a:rPr kumimoji="0" lang="en-US" altLang="zh-CN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7</a:t>
            </a:r>
            <a:r>
              <a:rPr kumimoji="0" lang="zh-CN" altLang="en-US" sz="9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家国际期刊审稿人</a:t>
            </a:r>
            <a:endParaRPr kumimoji="0" lang="zh-CN" altLang="en-US" sz="9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1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-55245" y="2479040"/>
            <a:ext cx="1494790" cy="1019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Office:</a:t>
            </a:r>
            <a:r>
              <a:rPr lang="zh-CN" altLang="en-US" sz="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广东省人民医院东病区二号楼十楼肾移植科办公室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Email: sunqiq@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sysu.edu.cn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090"/>
            <a:ext cx="1241004" cy="1656000"/>
          </a:xfrm>
          <a:prstGeom prst="rect">
            <a:avLst/>
          </a:prstGeom>
        </p:spPr>
      </p:pic>
      <p:pic>
        <p:nvPicPr>
          <p:cNvPr id="7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print"/>
          <a:srcRect t="3896" r="91544" b="3088"/>
          <a:stretch>
            <a:fillRect/>
          </a:stretch>
        </p:blipFill>
        <p:spPr bwMode="auto">
          <a:xfrm>
            <a:off x="1339533" y="84677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48778" y="88106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04645" y="1188085"/>
            <a:ext cx="182753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临床医学学术型博士：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名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临床医学学术型硕士：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名</a:t>
            </a:r>
            <a:endParaRPr lang="zh-CN" alt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2" name="图片 2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9" cstate="print"/>
          <a:srcRect t="3896" r="91544" b="3088"/>
          <a:stretch>
            <a:fillRect/>
          </a:stretch>
        </p:blipFill>
        <p:spPr bwMode="auto">
          <a:xfrm>
            <a:off x="1339547" y="177479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文本框 2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665605" y="1824990"/>
            <a:ext cx="1441450" cy="2647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no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教育与工作经历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>
            <p:custDataLst>
              <p:tags r:id="rId14"/>
            </p:custDataLst>
          </p:nvPr>
        </p:nvSpPr>
        <p:spPr>
          <a:xfrm>
            <a:off x="1339850" y="2137410"/>
            <a:ext cx="4344035" cy="20916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latin typeface="微软雅黑" panose="020B0503020204020204" charset="-122"/>
                <a:ea typeface="微软雅黑" panose="020B0503020204020204" charset="-122"/>
              </a:rPr>
              <a:t>教育经历</a:t>
            </a:r>
            <a:endParaRPr lang="en-US" altLang="zh-CN" sz="1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1992.09-1997.06  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第二军医大学，临床医学</a:t>
            </a:r>
            <a:endParaRPr kumimoji="0" lang="zh-CN" altLang="en-US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2001/09-2006/06  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南京大学，硕士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/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博士 </a:t>
            </a:r>
            <a:endParaRPr kumimoji="0" lang="zh-CN" altLang="en-US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                  导师：黎磊石院士 （全国优博提名奖）</a:t>
            </a: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latin typeface="微软雅黑" panose="020B0503020204020204" charset="-122"/>
                <a:ea typeface="微软雅黑" panose="020B0503020204020204" charset="-122"/>
              </a:rPr>
              <a:t>工作经历</a:t>
            </a:r>
            <a:endParaRPr lang="en-US" altLang="zh-CN" sz="1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1997.08-2007.06 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南京军区南京总医院，医师、主治医师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2007.07-2008.08 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美国俄亥俄州立大学  博士后，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                         美国移植学会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Basic Science Fellowship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（全球共六人）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2008.08-2013.11 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南京军区南京总医院 副主任医师，移植中心副主任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2013.12-2021.08 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中山大学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(“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百人计划”学科带头人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)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教授，博导 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                         中山大学附属第三医院肾移植科主任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2021.08-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至今    广东省人民医院第一层次引进人才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                         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广东省人民医院肾移植学科带头人，肾移植科行政主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任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9" cstate="print"/>
          <a:srcRect t="3896" r="91544" b="3088"/>
          <a:stretch>
            <a:fillRect/>
          </a:stretch>
        </p:blipFill>
        <p:spPr bwMode="auto">
          <a:xfrm>
            <a:off x="1356100" y="413733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665571" y="4187707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4" name="文本框 33"/>
          <p:cNvSpPr txBox="1"/>
          <p:nvPr>
            <p:custDataLst>
              <p:tags r:id="rId17"/>
            </p:custDataLst>
          </p:nvPr>
        </p:nvSpPr>
        <p:spPr>
          <a:xfrm>
            <a:off x="1356056" y="4559674"/>
            <a:ext cx="4546269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研究方向：肾移植基础研究、器官移植排斥研究；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专业要求：临床医学（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外科学优先）；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424" name="图片 27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9" cstate="print"/>
          <a:srcRect t="3896" r="91544" b="3088"/>
          <a:stretch>
            <a:fillRect/>
          </a:stretch>
        </p:blipFill>
        <p:spPr bwMode="auto">
          <a:xfrm>
            <a:off x="5287645" y="82645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595303" y="825818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402580" y="1184275"/>
            <a:ext cx="3741420" cy="3702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研究方向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 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抗体介导免疫排斥反应的诊断与治疗；器官缺血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再灌注损伤；免疫细胞发育与稳态维持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b="1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主要业绩</a:t>
            </a:r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研究成果纳入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部国际权威指南。发表学术论文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余篇，包括含 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Lancet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Journal of Heart and Lung Transplantation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J Am Soc Nephrol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Kidney Int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Am J Transplant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EBioMedicine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Clin J Am Soc Nephrol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等国际权威期刊在内的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论文；参编包括美国移植学会官方教材在内的国际著作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部。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研究资助</a:t>
            </a:r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主持包括国家重点研发计划课题，国家自然科学基金在内的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课题</a:t>
            </a:r>
            <a:r>
              <a:rPr lang="en-US" altLang="zh-CN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17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项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，总科研经费超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2000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万。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培养学生</a:t>
            </a:r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至今已顺利培养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名博士（包括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名中山大学优秀博士毕业论文获得者）和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名硕士，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均按期毕业。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团队简介：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目前团队依托于广东省人民医院医学研究部，已具备研究所需所有仪器及经费，资金充裕。研究团队目前有正高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名，副高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名，研究人员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名，其中博士学位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人，在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读硕士</a:t>
            </a:r>
            <a:r>
              <a:rPr lang="en-US" altLang="zh-CN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，人员充足。团队与国内外知名团队建立稳定合作，包括哈佛大学的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David Briscoe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课题组和休斯敦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Methodist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医学中心的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Xian Chang Li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课题组，布朗大学的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Reginald </a:t>
            </a:r>
            <a:r>
              <a:rPr lang="en-US" altLang="zh-CN" sz="10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Gohh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课题组，俄亥俄州立大学的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Gregg Hadley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课题组，中山大学郑利民课题组等。</a:t>
            </a:r>
            <a:endParaRPr lang="zh-CN" alt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23.xml><?xml version="1.0" encoding="utf-8"?>
<p:tagLst xmlns:p="http://schemas.openxmlformats.org/presentationml/2006/main">
  <p:tag name="KSO_WPP_MARK_KEY" val="c564fb56-e65b-41eb-9595-7a3c2595a0b5"/>
  <p:tag name="COMMONDATA" val="eyJoZGlkIjoiNzQ3OGEyYjcyNzA3ZThlNThjZWI1YjNlYzViZDNhYzAifQ=="/>
</p:tagLst>
</file>

<file path=ppt/tags/tag3.xml><?xml version="1.0" encoding="utf-8"?>
<p:tagLst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1367</Words>
  <Application>WPS 演示</Application>
  <PresentationFormat>全屏显示(16:9)</PresentationFormat>
  <Paragraphs>46</Paragraphs>
  <Slides>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Arial Unicode MS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舍</cp:lastModifiedBy>
  <cp:revision>20</cp:revision>
  <dcterms:created xsi:type="dcterms:W3CDTF">2018-09-13T03:06:00Z</dcterms:created>
  <dcterms:modified xsi:type="dcterms:W3CDTF">2023-03-23T02:06:25Z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B5507E3BF708449DAC3C53918EC2E1C7</vt:lpwstr>
  </property>
</Properties>
</file>