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Lst>
  <p:sldSz cx="9144000" cy="5143500" type="screen16x9"/>
  <p:notesSz cx="7103745" cy="10234295"/>
  <p:custDataLst>
    <p:tags r:id="rId8"/>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210" d="100"/>
          <a:sy n="210" d="100"/>
        </p:scale>
        <p:origin x="100" y="124"/>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22.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3"/>
          <p:cNvSpPr/>
          <p:nvPr/>
        </p:nvSpPr>
        <p:spPr>
          <a:xfrm>
            <a:off x="0" y="0"/>
            <a:ext cx="9144000" cy="2764971"/>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2"/>
          <p:cNvSpPr/>
          <p:nvPr/>
        </p:nvSpPr>
        <p:spPr>
          <a:xfrm>
            <a:off x="0" y="-20538"/>
            <a:ext cx="9144000" cy="1883229"/>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4"/>
          <p:cNvSpPr/>
          <p:nvPr/>
        </p:nvSpPr>
        <p:spPr>
          <a:xfrm>
            <a:off x="0" y="4516339"/>
            <a:ext cx="9144000" cy="6476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日期占位符 3"/>
          <p:cNvSpPr>
            <a:spLocks noGrp="1"/>
          </p:cNvSpPr>
          <p:nvPr>
            <p:ph type="dt" sz="half" idx="10"/>
          </p:nvPr>
        </p:nvSpPr>
        <p:spPr>
          <a:xfrm>
            <a:off x="628486" y="4767263"/>
            <a:ext cx="2056865" cy="273844"/>
          </a:xfrm>
          <a:prstGeom prst="rect">
            <a:avLst/>
          </a:prstGeo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nvPr>
        </p:nvSpPr>
        <p:spPr>
          <a:xfrm>
            <a:off x="3028162" y="4767263"/>
            <a:ext cx="3085297" cy="273844"/>
          </a:xfrm>
          <a:prstGeom prst="rect">
            <a:avLst/>
          </a:prstGeom>
        </p:spPr>
        <p:txBody>
          <a:bodyPr/>
          <a:lstStyle/>
          <a:p>
            <a:endParaRPr lang="zh-CN" altLang="en-US"/>
          </a:p>
        </p:txBody>
      </p:sp>
      <p:sp>
        <p:nvSpPr>
          <p:cNvPr id="11" name="灯片编号占位符 5"/>
          <p:cNvSpPr>
            <a:spLocks noGrp="1"/>
          </p:cNvSpPr>
          <p:nvPr>
            <p:ph type="sldNum" sz="quarter" idx="12"/>
          </p:nvPr>
        </p:nvSpPr>
        <p:spPr>
          <a:xfrm>
            <a:off x="6456268" y="4767263"/>
            <a:ext cx="2056865" cy="273844"/>
          </a:xfrm>
          <a:prstGeom prst="rect">
            <a:avLst/>
          </a:prstGeom>
        </p:spPr>
        <p:txBody>
          <a:bodyPr/>
          <a:lstStyle/>
          <a:p>
            <a:fld id="{565CE74E-AB26-4998-AD42-012C4C1AD076}" type="slidenum">
              <a:rPr lang="zh-CN" altLang="en-US" smtClean="0"/>
            </a:fld>
            <a:endParaRPr lang="zh-CN" altLang="en-US"/>
          </a:p>
        </p:txBody>
      </p:sp>
      <p:sp>
        <p:nvSpPr>
          <p:cNvPr id="7" name="标题 1"/>
          <p:cNvSpPr>
            <a:spLocks noGrp="1"/>
          </p:cNvSpPr>
          <p:nvPr>
            <p:ph type="ctrTitle"/>
          </p:nvPr>
        </p:nvSpPr>
        <p:spPr>
          <a:xfrm>
            <a:off x="1143893" y="2804139"/>
            <a:ext cx="6856214" cy="668450"/>
          </a:xfrm>
          <a:prstGeom prst="rect">
            <a:avLst/>
          </a:prstGeom>
        </p:spPr>
        <p:txBody>
          <a:bodyPr anchor="b">
            <a:normAutofit/>
          </a:bodyPr>
          <a:lstStyle>
            <a:lvl1pPr algn="ctr">
              <a:defRPr sz="3600" b="1">
                <a:solidFill>
                  <a:schemeClr val="accent1"/>
                </a:solidFill>
              </a:defRPr>
            </a:lvl1pPr>
          </a:lstStyle>
          <a:p>
            <a:r>
              <a:rPr lang="zh-CN" altLang="en-US" dirty="0"/>
              <a:t>单击此处编辑母版标题样式</a:t>
            </a:r>
            <a:endParaRPr lang="zh-CN" altLang="en-US" dirty="0"/>
          </a:p>
        </p:txBody>
      </p:sp>
      <p:sp>
        <p:nvSpPr>
          <p:cNvPr id="8" name="副标题 2"/>
          <p:cNvSpPr>
            <a:spLocks noGrp="1"/>
          </p:cNvSpPr>
          <p:nvPr>
            <p:ph type="subTitle" idx="1"/>
          </p:nvPr>
        </p:nvSpPr>
        <p:spPr>
          <a:xfrm>
            <a:off x="1143893" y="3506217"/>
            <a:ext cx="6856214" cy="469689"/>
          </a:xfrm>
          <a:prstGeom prst="rect">
            <a:avLst/>
          </a:prstGeom>
        </p:spPr>
        <p:txBody>
          <a:bodyPr>
            <a:normAutofit/>
          </a:bodyPr>
          <a:lstStyle>
            <a:lvl1pPr marL="0" indent="0" algn="ctr">
              <a:buNone/>
              <a:defRPr sz="1500" b="1">
                <a:solidFill>
                  <a:schemeClr val="accent1"/>
                </a:solidFill>
              </a:defRPr>
            </a:lvl1pPr>
            <a:lvl2pPr marL="342900" indent="0" algn="ctr">
              <a:buNone/>
              <a:defRPr sz="1500"/>
            </a:lvl2pPr>
            <a:lvl3pPr marL="685800" indent="0" algn="ctr">
              <a:buNone/>
              <a:defRPr sz="1400"/>
            </a:lvl3pPr>
            <a:lvl4pPr marL="1028065"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dirty="0"/>
              <a:t>单击此处编辑母版副标题样式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28651" y="413659"/>
            <a:ext cx="7886700" cy="4169228"/>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a:xfrm>
            <a:off x="628651" y="1369219"/>
            <a:ext cx="7886700" cy="3263504"/>
          </a:xfrm>
          <a:prstGeom prst="rect">
            <a:avLst/>
          </a:prstGeom>
        </p:spPr>
        <p:txBody>
          <a:bodyPr/>
          <a:lstStyle>
            <a:lvl1pPr>
              <a:defRPr sz="1800"/>
            </a:lvl1pPr>
            <a:lvl2pPr>
              <a:defRPr sz="1500"/>
            </a:lvl2pPr>
            <a:lvl3pPr>
              <a:defRPr sz="1400"/>
            </a:lvl3pPr>
            <a:lvl4pPr>
              <a:defRPr sz="1400"/>
            </a:lvl4pPr>
            <a:lvl5pPr>
              <a:defRPr sz="14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1" y="1626645"/>
            <a:ext cx="9144001" cy="1890210"/>
          </a:xfrm>
          <a:prstGeom prst="rect">
            <a:avLst/>
          </a:prstGeom>
          <a:solidFill>
            <a:schemeClr val="accent1"/>
          </a:solidFill>
          <a:ln>
            <a:noFill/>
          </a:ln>
          <a:effectLst>
            <a:innerShdw blurRad="63500" dist="50800" dir="13500000">
              <a:schemeClr val="accent4">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Freeform 5"/>
          <p:cNvSpPr/>
          <p:nvPr/>
        </p:nvSpPr>
        <p:spPr bwMode="auto">
          <a:xfrm>
            <a:off x="1675413" y="2171437"/>
            <a:ext cx="887762" cy="8006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a:effectLst>
            <a:innerShdw blurRad="63500" dist="50800" dir="13500000">
              <a:schemeClr val="accent4">
                <a:alpha val="50000"/>
              </a:schemeClr>
            </a:innerShdw>
          </a:effectLst>
        </p:spPr>
        <p:txBody>
          <a:bodyPr vert="horz" wrap="square" lIns="68562" tIns="34281" rIns="68562" bIns="34281" numCol="1" anchor="t" anchorCtr="0" compatLnSpc="1"/>
          <a:lstStyle/>
          <a:p>
            <a:endParaRPr lang="zh-CN" altLang="en-US"/>
          </a:p>
        </p:txBody>
      </p:sp>
      <p:sp>
        <p:nvSpPr>
          <p:cNvPr id="9" name="KSO_Shape"/>
          <p:cNvSpPr/>
          <p:nvPr/>
        </p:nvSpPr>
        <p:spPr bwMode="auto">
          <a:xfrm>
            <a:off x="1909226" y="2405200"/>
            <a:ext cx="439136" cy="33309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4572000" y="1923678"/>
            <a:ext cx="2699597" cy="731641"/>
          </a:xfrm>
          <a:prstGeom prst="rect">
            <a:avLst/>
          </a:prstGeom>
        </p:spPr>
        <p:txBody>
          <a:bodyPr anchor="b">
            <a:normAutofit/>
          </a:bodyPr>
          <a:lstStyle>
            <a:lvl1pPr algn="l">
              <a:defRPr sz="2400">
                <a:solidFill>
                  <a:schemeClr val="bg1"/>
                </a:solidFill>
              </a:defRPr>
            </a:lvl1pPr>
          </a:lstStyle>
          <a:p>
            <a:r>
              <a:rPr lang="zh-CN" altLang="en-US" dirty="0"/>
              <a:t>单击此处编辑标题</a:t>
            </a:r>
            <a:endParaRPr lang="zh-CN" altLang="en-US" dirty="0"/>
          </a:p>
        </p:txBody>
      </p:sp>
      <p:sp>
        <p:nvSpPr>
          <p:cNvPr id="3" name="文本占位符 2"/>
          <p:cNvSpPr>
            <a:spLocks noGrp="1"/>
          </p:cNvSpPr>
          <p:nvPr>
            <p:ph type="body" idx="1"/>
          </p:nvPr>
        </p:nvSpPr>
        <p:spPr>
          <a:xfrm>
            <a:off x="4572000" y="2688748"/>
            <a:ext cx="2699597" cy="801104"/>
          </a:xfrm>
          <a:prstGeom prst="rect">
            <a:avLst/>
          </a:prstGeom>
        </p:spPr>
        <p:txBody>
          <a:bodyPr>
            <a:normAutofit/>
          </a:bodyPr>
          <a:lstStyle>
            <a:lvl1pPr marL="0" indent="0" algn="l">
              <a:buNone/>
              <a:defRPr sz="1400">
                <a:solidFill>
                  <a:schemeClr val="bg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4629151" y="1369219"/>
            <a:ext cx="3886200" cy="3263504"/>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629842" y="1308721"/>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629842" y="1961707"/>
            <a:ext cx="3868340" cy="2680541"/>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4629150" y="1308721"/>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4629150" y="1961707"/>
            <a:ext cx="3887391" cy="2680541"/>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圆形白边（2016）.png"/>
          <p:cNvPicPr>
            <a:picLocks noChangeAspect="1"/>
          </p:cNvPicPr>
          <p:nvPr userDrawn="1"/>
        </p:nvPicPr>
        <p:blipFill>
          <a:blip r:embed="rId2" cstate="print"/>
          <a:stretch>
            <a:fillRect/>
          </a:stretch>
        </p:blipFill>
        <p:spPr>
          <a:xfrm>
            <a:off x="228600" y="171450"/>
            <a:ext cx="714375" cy="7143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139293" y="1574904"/>
            <a:ext cx="5004707" cy="1609168"/>
          </a:xfrm>
          <a:prstGeom prst="rect">
            <a:avLst/>
          </a:prstGeom>
          <a:solidFill>
            <a:schemeClr val="accent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0" y="5056026"/>
            <a:ext cx="9144000" cy="87474"/>
          </a:xfrm>
          <a:prstGeom prst="rect">
            <a:avLst/>
          </a:prstGeom>
          <a:gradFill>
            <a:gsLst>
              <a:gs pos="0">
                <a:schemeClr val="accent1">
                  <a:lumMod val="50000"/>
                </a:schemeClr>
              </a:gs>
              <a:gs pos="100000">
                <a:schemeClr val="accent1"/>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p:cNvSpPr>
            <a:spLocks noGrp="1"/>
          </p:cNvSpPr>
          <p:nvPr>
            <p:ph type="title" hasCustomPrompt="1"/>
          </p:nvPr>
        </p:nvSpPr>
        <p:spPr>
          <a:xfrm>
            <a:off x="1872403" y="2193708"/>
            <a:ext cx="7180928" cy="1026114"/>
          </a:xfrm>
          <a:prstGeom prst="rect">
            <a:avLst/>
          </a:prstGeom>
        </p:spPr>
        <p:txBody>
          <a:bodyPr anchor="ctr" anchorCtr="0">
            <a:normAutofit/>
          </a:bodyPr>
          <a:lstStyle>
            <a:lvl1pPr algn="ctr">
              <a:defRPr sz="5000" b="1">
                <a:solidFill>
                  <a:schemeClr val="accent1"/>
                </a:solidFill>
              </a:defRPr>
            </a:lvl1pPr>
          </a:lstStyle>
          <a:p>
            <a:r>
              <a:rPr lang="zh-CN" altLang="en-US" dirty="0"/>
              <a:t>单击此处编辑标题</a:t>
            </a:r>
            <a:endParaRPr lang="zh-CN" altLang="en-US" dirty="0"/>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上下2019--.png"/>
          <p:cNvPicPr>
            <a:picLocks noChangeAspect="1"/>
          </p:cNvPicPr>
          <p:nvPr userDrawn="1"/>
        </p:nvPicPr>
        <p:blipFill>
          <a:blip r:embed="rId2" cstate="print"/>
          <a:stretch>
            <a:fillRect/>
          </a:stretch>
        </p:blipFill>
        <p:spPr>
          <a:xfrm>
            <a:off x="257175" y="322595"/>
            <a:ext cx="3829050" cy="519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6" name="图片 5"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8650" y="535256"/>
            <a:ext cx="3511241" cy="1071121"/>
          </a:xfrm>
          <a:prstGeom prst="rect">
            <a:avLst/>
          </a:prstGeom>
        </p:spPr>
        <p:txBody>
          <a:bodyPr anchor="t" anchorCtr="0">
            <a:normAutofit/>
          </a:bodyPr>
          <a:lstStyle>
            <a:lvl1pPr>
              <a:defRPr sz="27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4231888" y="535255"/>
            <a:ext cx="4283912" cy="4052700"/>
          </a:xfrm>
          <a:prstGeom prst="rect">
            <a:avLst/>
          </a:prstGeom>
        </p:spPr>
        <p:txBody>
          <a:bodyPr/>
          <a:lstStyle>
            <a:lvl1pPr marL="0" indent="0">
              <a:buNone/>
              <a:defRPr sz="2400"/>
            </a:lvl1pPr>
            <a:lvl2pPr marL="342900" indent="0">
              <a:buNone/>
              <a:defRPr sz="2100"/>
            </a:lvl2pPr>
            <a:lvl3pPr marL="685800" indent="0">
              <a:buNone/>
              <a:defRPr sz="1800"/>
            </a:lvl3pPr>
            <a:lvl4pPr marL="1028065"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endParaRPr lang="zh-CN" altLang="en-US" dirty="0"/>
          </a:p>
        </p:txBody>
      </p:sp>
      <p:sp>
        <p:nvSpPr>
          <p:cNvPr id="4" name="文本占位符 3"/>
          <p:cNvSpPr>
            <a:spLocks noGrp="1"/>
          </p:cNvSpPr>
          <p:nvPr>
            <p:ph type="body" sz="half" idx="2"/>
          </p:nvPr>
        </p:nvSpPr>
        <p:spPr>
          <a:xfrm>
            <a:off x="628650" y="1735405"/>
            <a:ext cx="3511241" cy="2858691"/>
          </a:xfrm>
          <a:prstGeom prst="rect">
            <a:avLst/>
          </a:prstGeom>
        </p:spPr>
        <p:txBody>
          <a:bodyPr>
            <a:normAutofit/>
          </a:bodyPr>
          <a:lstStyle>
            <a:lvl1pPr marL="0" indent="0">
              <a:buNone/>
              <a:defRPr sz="1400"/>
            </a:lvl1pPr>
            <a:lvl2pPr marL="342900" indent="0">
              <a:buNone/>
              <a:defRPr sz="1100"/>
            </a:lvl2pPr>
            <a:lvl3pPr marL="685800" indent="0">
              <a:buNone/>
              <a:defRPr sz="900"/>
            </a:lvl3pPr>
            <a:lvl4pPr marL="1028065" indent="0">
              <a:buNone/>
              <a:defRPr sz="800"/>
            </a:lvl4pPr>
            <a:lvl5pPr marL="1370965" indent="0">
              <a:buNone/>
              <a:defRPr sz="800"/>
            </a:lvl5pPr>
            <a:lvl6pPr marL="1713865" indent="0">
              <a:buNone/>
              <a:defRPr sz="800"/>
            </a:lvl6pPr>
            <a:lvl7pPr marL="2056765" indent="0">
              <a:buNone/>
              <a:defRPr sz="800"/>
            </a:lvl7pPr>
            <a:lvl8pPr marL="2399665" indent="0">
              <a:buNone/>
              <a:defRPr sz="800"/>
            </a:lvl8pPr>
            <a:lvl9pPr marL="2742565" indent="0">
              <a:buNone/>
              <a:defRPr sz="8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FABC47A4-756D-490B-A52F-7D9E2C9FC05F}"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833674" y="273844"/>
            <a:ext cx="681676" cy="4358879"/>
          </a:xfrm>
          <a:prstGeom prst="rect">
            <a:avLst/>
          </a:prstGeom>
        </p:spPr>
        <p:txBody>
          <a:bodyPr vert="eaVert">
            <a:normAutofit/>
          </a:bodyPr>
          <a:lstStyle>
            <a:lvl1pPr>
              <a:defRPr sz="33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628651" y="273844"/>
            <a:ext cx="7084832" cy="4358879"/>
          </a:xfrm>
          <a:prstGeom prst="rect">
            <a:avLst/>
          </a:prstGeo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5.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628486" y="273844"/>
            <a:ext cx="7884647" cy="994172"/>
          </a:xfrm>
          <a:prstGeom prst="rect">
            <a:avLst/>
          </a:prstGeom>
        </p:spPr>
        <p:txBody>
          <a:bodyPr vert="horz" lIns="68580" tIns="34290" rIns="68580" bIns="3429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3"/>
            </p:custDataLst>
          </p:nvPr>
        </p:nvSpPr>
        <p:spPr>
          <a:xfrm>
            <a:off x="628486" y="1369219"/>
            <a:ext cx="7884647" cy="3263504"/>
          </a:xfrm>
          <a:prstGeom prst="rect">
            <a:avLst/>
          </a:prstGeom>
        </p:spPr>
        <p:txBody>
          <a:bodyPr vert="horz" lIns="68580" tIns="34290" rIns="68580" bIns="342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628486"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3028162" y="4767263"/>
            <a:ext cx="3085297"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6456268"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530" indent="-21399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2pPr>
      <a:lvl3pPr marL="857250"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3pPr>
      <a:lvl4pPr marL="11995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24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3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1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0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065"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image" Target="../media/image6.emf"/><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2" Type="http://schemas.openxmlformats.org/officeDocument/2006/relationships/notesSlide" Target="../notesSlides/notesSlide1.xml"/><Relationship Id="rId21" Type="http://schemas.openxmlformats.org/officeDocument/2006/relationships/slideLayout" Target="../slideLayouts/slideLayout2.xml"/><Relationship Id="rId20" Type="http://schemas.openxmlformats.org/officeDocument/2006/relationships/tags" Target="../tags/tag21.xml"/><Relationship Id="rId2" Type="http://schemas.openxmlformats.org/officeDocument/2006/relationships/tags" Target="../tags/tag5.xml"/><Relationship Id="rId19" Type="http://schemas.openxmlformats.org/officeDocument/2006/relationships/image" Target="../media/image7.jpeg"/><Relationship Id="rId18" Type="http://schemas.openxmlformats.org/officeDocument/2006/relationships/tags" Target="../tags/tag20.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custDataLst>
              <p:tags r:id="rId1"/>
            </p:custDataLst>
          </p:nvPr>
        </p:nvSpPr>
        <p:spPr>
          <a:xfrm>
            <a:off x="1227455" y="0"/>
            <a:ext cx="7916545" cy="1178758"/>
          </a:xfrm>
          <a:prstGeom prst="rect">
            <a:avLst/>
          </a:prstGeom>
          <a:solidFill>
            <a:schemeClr val="accent6">
              <a:lumMod val="75000"/>
            </a:schemeClr>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custDataLst>
              <p:tags r:id="rId2"/>
            </p:custDataLst>
          </p:nvPr>
        </p:nvSpPr>
        <p:spPr bwMode="auto">
          <a:xfrm>
            <a:off x="1327150" y="8890"/>
            <a:ext cx="1098156" cy="463550"/>
          </a:xfrm>
          <a:prstGeom prst="rect">
            <a:avLst/>
          </a:prstGeom>
          <a:noFill/>
          <a:ln w="9525">
            <a:noFill/>
            <a:miter lim="800000"/>
          </a:ln>
        </p:spPr>
        <p:txBody>
          <a:bodyPr>
            <a:noAutofit/>
            <a:scene3d>
              <a:camera prst="orthographicFront"/>
              <a:lightRig rig="threePt" dir="t"/>
            </a:scene3d>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rPr>
              <a:t>吴佩娜</a:t>
            </a:r>
            <a:endParaRPr kumimoji="0" lang="zh-CN" altLang="zh-CN" sz="20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endParaRPr>
          </a:p>
        </p:txBody>
      </p:sp>
      <p:sp>
        <p:nvSpPr>
          <p:cNvPr id="23" name="文本框 22"/>
          <p:cNvSpPr txBox="1"/>
          <p:nvPr>
            <p:custDataLst>
              <p:tags r:id="rId3"/>
            </p:custDataLst>
          </p:nvPr>
        </p:nvSpPr>
        <p:spPr>
          <a:xfrm>
            <a:off x="2197795" y="10483"/>
            <a:ext cx="5251450" cy="307777"/>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主任医师、教授，硕士生导师</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8" name="文本框 7"/>
          <p:cNvSpPr txBox="1"/>
          <p:nvPr>
            <p:custDataLst>
              <p:tags r:id="rId4"/>
            </p:custDataLst>
          </p:nvPr>
        </p:nvSpPr>
        <p:spPr>
          <a:xfrm>
            <a:off x="2157081" y="318240"/>
            <a:ext cx="7124065" cy="557530"/>
          </a:xfrm>
          <a:prstGeom prst="rect">
            <a:avLst/>
          </a:prstGeom>
          <a:noFill/>
        </p:spPr>
        <p:txBody>
          <a:bodyPr wrap="square">
            <a:noAutofit/>
          </a:bodyPr>
          <a:lstStyle/>
          <a:p>
            <a:pPr eaLnBrk="1" fontAlgn="auto" hangingPunct="1">
              <a:lnSpc>
                <a:spcPct val="150000"/>
              </a:lnSpc>
              <a:spcBef>
                <a:spcPts val="0"/>
              </a:spcBef>
              <a:spcAft>
                <a:spcPts val="0"/>
              </a:spcAft>
              <a:defRPr/>
            </a:pPr>
            <a:r>
              <a:rPr kumimoji="0" lang="zh-CN" altLang="en-US" sz="12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广东省人民医院 头颈五官疾病诊疗中心副主任，耳科主任</a:t>
            </a:r>
            <a:endParaRPr kumimoji="0" lang="en-US" altLang="zh-CN" sz="12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a:p>
            <a:pPr eaLnBrk="1" fontAlgn="auto" hangingPunct="1">
              <a:lnSpc>
                <a:spcPct val="150000"/>
              </a:lnSpc>
              <a:spcBef>
                <a:spcPts val="0"/>
              </a:spcBef>
              <a:spcAft>
                <a:spcPts val="0"/>
              </a:spcAft>
              <a:defRPr/>
            </a:pPr>
            <a:r>
              <a:rPr kumimoji="0" lang="zh-CN" altLang="en-US" sz="12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中华医学会耳鼻喉头颈外科分會临床耳科学组委员，国家卫计委耳科学重点实验室专家委员会委员，广东省医师协会耳科学组首届组长。</a:t>
            </a:r>
            <a:endParaRPr kumimoji="0" lang="zh-CN" altLang="en-US" sz="12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7413" name="文本框 12"/>
          <p:cNvSpPr txBox="1">
            <a:spLocks noChangeArrowheads="1"/>
          </p:cNvSpPr>
          <p:nvPr>
            <p:custDataLst>
              <p:tags r:id="rId5"/>
            </p:custDataLst>
          </p:nvPr>
        </p:nvSpPr>
        <p:spPr bwMode="auto">
          <a:xfrm>
            <a:off x="-35935" y="3003550"/>
            <a:ext cx="1228090" cy="1179830"/>
          </a:xfrm>
          <a:prstGeom prst="rect">
            <a:avLst/>
          </a:prstGeom>
          <a:noFill/>
          <a:ln w="9525">
            <a:noFill/>
            <a:miter lim="800000"/>
          </a:ln>
        </p:spPr>
        <p:txBody>
          <a:bodyPr wrap="square">
            <a:no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000" dirty="0">
                <a:solidFill>
                  <a:prstClr val="black"/>
                </a:solidFill>
                <a:latin typeface="微软雅黑" panose="020B0503020204020204" charset="-122"/>
                <a:ea typeface="微软雅黑" panose="020B0503020204020204" charset="-122"/>
              </a:rPr>
              <a:t>科室</a:t>
            </a:r>
            <a:r>
              <a:rPr lang="en-US" altLang="zh-CN" sz="1000" dirty="0">
                <a:solidFill>
                  <a:prstClr val="black"/>
                </a:solidFill>
                <a:latin typeface="微软雅黑" panose="020B0503020204020204" charset="-122"/>
                <a:ea typeface="微软雅黑" panose="020B0503020204020204" charset="-122"/>
              </a:rPr>
              <a:t>/</a:t>
            </a:r>
            <a:r>
              <a:rPr lang="zh-CN" altLang="zh-CN" sz="1000" dirty="0">
                <a:solidFill>
                  <a:prstClr val="black"/>
                </a:solidFill>
                <a:latin typeface="微软雅黑" panose="020B0503020204020204" charset="-122"/>
                <a:ea typeface="微软雅黑" panose="020B0503020204020204" charset="-122"/>
              </a:rPr>
              <a:t>部门</a:t>
            </a:r>
            <a:r>
              <a:rPr lang="en-US" altLang="zh-CN" sz="1000" dirty="0">
                <a:solidFill>
                  <a:prstClr val="black"/>
                </a:solidFill>
                <a:latin typeface="微软雅黑" panose="020B0503020204020204" charset="-122"/>
                <a:ea typeface="微软雅黑" panose="020B0503020204020204" charset="-122"/>
              </a:rPr>
              <a:t>:</a:t>
            </a:r>
            <a:r>
              <a:rPr lang="zh-CN" altLang="en-US" sz="1000" dirty="0">
                <a:solidFill>
                  <a:prstClr val="black"/>
                </a:solidFill>
                <a:latin typeface="微软雅黑" panose="020B0503020204020204" charset="-122"/>
                <a:ea typeface="微软雅黑" panose="020B0503020204020204" charset="-122"/>
              </a:rPr>
              <a:t>耳科</a:t>
            </a:r>
            <a:endParaRPr lang="en-US" altLang="zh-CN" sz="10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endParaRPr lang="en-US" altLang="zh-CN" sz="10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邮箱</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wpnent@163.com</a:t>
            </a:r>
            <a:endPar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7411" name="图片 7"/>
          <p:cNvPicPr>
            <a:picLocks noChangeAspect="1"/>
          </p:cNvPicPr>
          <p:nvPr>
            <p:custDataLst>
              <p:tags r:id="rId6"/>
            </p:custDataLst>
          </p:nvPr>
        </p:nvPicPr>
        <p:blipFill>
          <a:blip r:embed="rId7" cstate="print"/>
          <a:srcRect t="3896" r="91544" b="3088"/>
          <a:stretch>
            <a:fillRect/>
          </a:stretch>
        </p:blipFill>
        <p:spPr bwMode="auto">
          <a:xfrm>
            <a:off x="1257393" y="1208788"/>
            <a:ext cx="309562" cy="358775"/>
          </a:xfrm>
          <a:prstGeom prst="rect">
            <a:avLst/>
          </a:prstGeom>
          <a:solidFill>
            <a:schemeClr val="accent6">
              <a:lumMod val="75000"/>
            </a:schemeClr>
          </a:solidFill>
          <a:ln w="9525">
            <a:noFill/>
            <a:miter lim="800000"/>
            <a:headEnd/>
            <a:tailEnd/>
          </a:ln>
        </p:spPr>
      </p:pic>
      <p:sp>
        <p:nvSpPr>
          <p:cNvPr id="17412" name="文本框 11"/>
          <p:cNvSpPr txBox="1">
            <a:spLocks noChangeArrowheads="1"/>
          </p:cNvSpPr>
          <p:nvPr>
            <p:custDataLst>
              <p:tags r:id="rId8"/>
            </p:custDataLst>
          </p:nvPr>
        </p:nvSpPr>
        <p:spPr bwMode="auto">
          <a:xfrm>
            <a:off x="1457010" y="1490307"/>
            <a:ext cx="2289810" cy="553998"/>
          </a:xfrm>
          <a:prstGeom prst="rect">
            <a:avLst/>
          </a:prstGeom>
          <a:noFill/>
          <a:ln w="9525">
            <a:noFill/>
            <a:miter lim="800000"/>
          </a:ln>
        </p:spPr>
        <p:txBody>
          <a:bodyPr wrap="square">
            <a:spAutoFit/>
          </a:bodyPr>
          <a:lstStyle/>
          <a:p>
            <a:pPr lvl="0" eaLnBrk="1" hangingPunct="1">
              <a:lnSpc>
                <a:spcPct val="150000"/>
              </a:lnSpc>
              <a:defRPr/>
            </a:pPr>
            <a:r>
              <a:rPr lang="zh-CN" altLang="en-US" sz="1200" dirty="0">
                <a:solidFill>
                  <a:prstClr val="black"/>
                </a:solidFill>
                <a:latin typeface="微软雅黑" panose="020B0503020204020204" charset="-122"/>
                <a:ea typeface="微软雅黑" panose="020B0503020204020204" charset="-122"/>
                <a:sym typeface="+mn-ea"/>
              </a:rPr>
              <a:t>临床医学</a:t>
            </a:r>
            <a:r>
              <a:rPr lang="zh-CN" altLang="en-US" sz="1200" dirty="0">
                <a:solidFill>
                  <a:prstClr val="black"/>
                </a:solidFill>
                <a:latin typeface="微软雅黑" panose="020B0503020204020204" charset="-122"/>
                <a:ea typeface="微软雅黑" panose="020B0503020204020204" charset="-122"/>
              </a:rPr>
              <a:t>专业型硕士：</a:t>
            </a:r>
            <a:r>
              <a:rPr lang="en-US" altLang="zh-CN" sz="1200" dirty="0">
                <a:solidFill>
                  <a:prstClr val="black"/>
                </a:solidFill>
                <a:latin typeface="微软雅黑" panose="020B0503020204020204" charset="-122"/>
                <a:ea typeface="微软雅黑" panose="020B0503020204020204" charset="-122"/>
              </a:rPr>
              <a:t>1</a:t>
            </a:r>
            <a:r>
              <a:rPr lang="zh-CN" altLang="en-US" sz="1200" dirty="0">
                <a:solidFill>
                  <a:prstClr val="black"/>
                </a:solidFill>
                <a:latin typeface="微软雅黑" panose="020B0503020204020204" charset="-122"/>
                <a:ea typeface="微软雅黑" panose="020B0503020204020204" charset="-122"/>
              </a:rPr>
              <a:t>名</a:t>
            </a:r>
            <a:endParaRPr lang="en-US" altLang="zh-CN" sz="1200" dirty="0">
              <a:solidFill>
                <a:prstClr val="black"/>
              </a:solidFill>
              <a:latin typeface="微软雅黑" panose="020B0503020204020204" charset="-122"/>
              <a:ea typeface="微软雅黑" panose="020B0503020204020204" charset="-122"/>
            </a:endParaRPr>
          </a:p>
          <a:p>
            <a:pPr lvl="0" eaLnBrk="1" hangingPunct="1">
              <a:defRPr/>
            </a:pPr>
            <a:endParaRPr lang="en-US" altLang="zh-CN" sz="1200" dirty="0">
              <a:solidFill>
                <a:prstClr val="black"/>
              </a:solidFill>
              <a:latin typeface="微软雅黑" panose="020B0503020204020204" charset="-122"/>
              <a:ea typeface="微软雅黑" panose="020B0503020204020204" charset="-122"/>
            </a:endParaRPr>
          </a:p>
        </p:txBody>
      </p:sp>
      <p:sp>
        <p:nvSpPr>
          <p:cNvPr id="17421" name="文本框 17"/>
          <p:cNvSpPr txBox="1">
            <a:spLocks noChangeArrowheads="1"/>
          </p:cNvSpPr>
          <p:nvPr>
            <p:custDataLst>
              <p:tags r:id="rId9"/>
            </p:custDataLst>
          </p:nvPr>
        </p:nvSpPr>
        <p:spPr bwMode="auto">
          <a:xfrm>
            <a:off x="1517515" y="1215473"/>
            <a:ext cx="3187910" cy="306705"/>
          </a:xfrm>
          <a:prstGeom prst="rect">
            <a:avLst/>
          </a:prstGeom>
          <a:noFill/>
          <a:ln w="9525">
            <a:no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2023</a:t>
            </a: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年</a:t>
            </a: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招生计划</a:t>
            </a:r>
            <a:endParaRPr kumimoji="0" lang="zh-CN" altLang="en-US" sz="1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sp>
        <p:nvSpPr>
          <p:cNvPr id="11" name="文本框 21"/>
          <p:cNvSpPr txBox="1">
            <a:spLocks noChangeArrowheads="1"/>
          </p:cNvSpPr>
          <p:nvPr>
            <p:custDataLst>
              <p:tags r:id="rId10"/>
            </p:custDataLst>
          </p:nvPr>
        </p:nvSpPr>
        <p:spPr bwMode="auto">
          <a:xfrm>
            <a:off x="5273040" y="-8890"/>
            <a:ext cx="3771265" cy="261354"/>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招生单位：广东省心血管病研究所</a:t>
            </a:r>
            <a:endPar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17422" name="图片 24"/>
          <p:cNvPicPr>
            <a:picLocks noChangeAspect="1"/>
          </p:cNvPicPr>
          <p:nvPr>
            <p:custDataLst>
              <p:tags r:id="rId11"/>
            </p:custDataLst>
          </p:nvPr>
        </p:nvPicPr>
        <p:blipFill>
          <a:blip r:embed="rId7" cstate="print"/>
          <a:srcRect t="3896" r="91544" b="3088"/>
          <a:stretch>
            <a:fillRect/>
          </a:stretch>
        </p:blipFill>
        <p:spPr bwMode="auto">
          <a:xfrm>
            <a:off x="1245067" y="1918481"/>
            <a:ext cx="309562" cy="358775"/>
          </a:xfrm>
          <a:prstGeom prst="rect">
            <a:avLst/>
          </a:prstGeom>
          <a:noFill/>
          <a:ln w="9525">
            <a:noFill/>
            <a:miter lim="800000"/>
            <a:headEnd/>
            <a:tailEnd/>
          </a:ln>
        </p:spPr>
      </p:pic>
      <p:sp>
        <p:nvSpPr>
          <p:cNvPr id="17423" name="文本框 25"/>
          <p:cNvSpPr txBox="1">
            <a:spLocks noChangeArrowheads="1"/>
          </p:cNvSpPr>
          <p:nvPr>
            <p:custDataLst>
              <p:tags r:id="rId12"/>
            </p:custDataLst>
          </p:nvPr>
        </p:nvSpPr>
        <p:spPr bwMode="auto">
          <a:xfrm>
            <a:off x="1528923" y="1937562"/>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2" name="文本框 11"/>
          <p:cNvSpPr txBox="1">
            <a:spLocks noChangeArrowheads="1"/>
          </p:cNvSpPr>
          <p:nvPr>
            <p:custDataLst>
              <p:tags r:id="rId13"/>
            </p:custDataLst>
          </p:nvPr>
        </p:nvSpPr>
        <p:spPr bwMode="auto">
          <a:xfrm>
            <a:off x="1457009" y="2241970"/>
            <a:ext cx="3202575" cy="1892826"/>
          </a:xfrm>
          <a:prstGeom prst="rect">
            <a:avLst/>
          </a:prstGeom>
          <a:noFill/>
          <a:ln w="9525">
            <a:noFill/>
            <a:miter lim="800000"/>
          </a:ln>
        </p:spPr>
        <p:txBody>
          <a:bodyPr wrap="square">
            <a:spAutoFit/>
          </a:bodyPr>
          <a:lstStyle/>
          <a:p>
            <a:pPr lvl="0" eaLnBrk="1" hangingPunct="1">
              <a:defRPr/>
            </a:pPr>
            <a:r>
              <a:rPr lang="en-US" altLang="zh-CN" sz="900" dirty="0">
                <a:solidFill>
                  <a:prstClr val="black"/>
                </a:solidFill>
                <a:latin typeface="微软雅黑" panose="020B0503020204020204" charset="-122"/>
                <a:ea typeface="微软雅黑" panose="020B0503020204020204" charset="-122"/>
              </a:rPr>
              <a:t>1982~1988</a:t>
            </a:r>
            <a:r>
              <a:rPr lang="zh-CN" altLang="en-US" sz="900" dirty="0">
                <a:solidFill>
                  <a:prstClr val="black"/>
                </a:solidFill>
                <a:latin typeface="微软雅黑" panose="020B0503020204020204" charset="-122"/>
                <a:ea typeface="微软雅黑" panose="020B0503020204020204" charset="-122"/>
              </a:rPr>
              <a:t>：上海医科大学医学系医学专业读书；</a:t>
            </a:r>
            <a:br>
              <a:rPr lang="zh-CN" altLang="en-US" sz="900" dirty="0">
                <a:solidFill>
                  <a:prstClr val="black"/>
                </a:solidFill>
                <a:latin typeface="微软雅黑" panose="020B0503020204020204" charset="-122"/>
                <a:ea typeface="微软雅黑" panose="020B0503020204020204" charset="-122"/>
              </a:rPr>
            </a:br>
            <a:r>
              <a:rPr lang="en-US" altLang="zh-CN" sz="900" dirty="0">
                <a:solidFill>
                  <a:prstClr val="black"/>
                </a:solidFill>
                <a:latin typeface="微软雅黑" panose="020B0503020204020204" charset="-122"/>
                <a:ea typeface="微软雅黑" panose="020B0503020204020204" charset="-122"/>
              </a:rPr>
              <a:t>1988~1993</a:t>
            </a:r>
            <a:r>
              <a:rPr lang="zh-CN" altLang="en-US" sz="900" dirty="0">
                <a:solidFill>
                  <a:prstClr val="black"/>
                </a:solidFill>
                <a:latin typeface="微软雅黑" panose="020B0503020204020204" charset="-122"/>
                <a:ea typeface="微软雅黑" panose="020B0503020204020204" charset="-122"/>
              </a:rPr>
              <a:t>：广东省人民医院耳鼻喉科住院医师；</a:t>
            </a:r>
            <a:br>
              <a:rPr lang="zh-CN" altLang="en-US" sz="900" dirty="0">
                <a:solidFill>
                  <a:prstClr val="black"/>
                </a:solidFill>
                <a:latin typeface="微软雅黑" panose="020B0503020204020204" charset="-122"/>
                <a:ea typeface="微软雅黑" panose="020B0503020204020204" charset="-122"/>
              </a:rPr>
            </a:br>
            <a:r>
              <a:rPr lang="en-US" altLang="zh-CN" sz="900" dirty="0">
                <a:solidFill>
                  <a:prstClr val="black"/>
                </a:solidFill>
                <a:latin typeface="微软雅黑" panose="020B0503020204020204" charset="-122"/>
                <a:ea typeface="微软雅黑" panose="020B0503020204020204" charset="-122"/>
              </a:rPr>
              <a:t>1993~1999</a:t>
            </a:r>
            <a:r>
              <a:rPr lang="zh-CN" altLang="en-US" sz="900" dirty="0">
                <a:solidFill>
                  <a:prstClr val="black"/>
                </a:solidFill>
                <a:latin typeface="微软雅黑" panose="020B0503020204020204" charset="-122"/>
                <a:ea typeface="微软雅黑" panose="020B0503020204020204" charset="-122"/>
              </a:rPr>
              <a:t>：广东省人民医院耳鼻喉科主治医师；</a:t>
            </a:r>
            <a:br>
              <a:rPr lang="zh-CN" altLang="en-US" sz="900" dirty="0">
                <a:solidFill>
                  <a:prstClr val="black"/>
                </a:solidFill>
                <a:latin typeface="微软雅黑" panose="020B0503020204020204" charset="-122"/>
                <a:ea typeface="微软雅黑" panose="020B0503020204020204" charset="-122"/>
              </a:rPr>
            </a:br>
            <a:r>
              <a:rPr lang="en-US" altLang="zh-CN" sz="900" dirty="0">
                <a:solidFill>
                  <a:prstClr val="black"/>
                </a:solidFill>
                <a:latin typeface="微软雅黑" panose="020B0503020204020204" charset="-122"/>
                <a:ea typeface="微软雅黑" panose="020B0503020204020204" charset="-122"/>
              </a:rPr>
              <a:t>1999~2004</a:t>
            </a:r>
            <a:r>
              <a:rPr lang="zh-CN" altLang="en-US" sz="900" dirty="0">
                <a:solidFill>
                  <a:prstClr val="black"/>
                </a:solidFill>
                <a:latin typeface="微软雅黑" panose="020B0503020204020204" charset="-122"/>
                <a:ea typeface="微软雅黑" panose="020B0503020204020204" charset="-122"/>
              </a:rPr>
              <a:t>：广东省人民医院耳鼻喉科副主任医师；</a:t>
            </a:r>
            <a:br>
              <a:rPr lang="zh-CN" altLang="en-US" sz="900" dirty="0">
                <a:solidFill>
                  <a:prstClr val="black"/>
                </a:solidFill>
                <a:latin typeface="微软雅黑" panose="020B0503020204020204" charset="-122"/>
                <a:ea typeface="微软雅黑" panose="020B0503020204020204" charset="-122"/>
              </a:rPr>
            </a:br>
            <a:r>
              <a:rPr lang="en-US" altLang="zh-CN" sz="900" dirty="0">
                <a:solidFill>
                  <a:prstClr val="black"/>
                </a:solidFill>
                <a:latin typeface="微软雅黑" panose="020B0503020204020204" charset="-122"/>
                <a:ea typeface="微软雅黑" panose="020B0503020204020204" charset="-122"/>
              </a:rPr>
              <a:t>2004~</a:t>
            </a:r>
            <a:r>
              <a:rPr lang="zh-CN" altLang="en-US" sz="900" dirty="0">
                <a:solidFill>
                  <a:prstClr val="black"/>
                </a:solidFill>
                <a:latin typeface="微软雅黑" panose="020B0503020204020204" charset="-122"/>
                <a:ea typeface="微软雅黑" panose="020B0503020204020204" charset="-122"/>
              </a:rPr>
              <a:t>至今</a:t>
            </a:r>
            <a:r>
              <a:rPr lang="en-US" altLang="zh-CN" sz="900" dirty="0">
                <a:solidFill>
                  <a:prstClr val="black"/>
                </a:solidFill>
                <a:latin typeface="微软雅黑" panose="020B0503020204020204" charset="-122"/>
                <a:ea typeface="微软雅黑" panose="020B0503020204020204" charset="-122"/>
              </a:rPr>
              <a:t>:</a:t>
            </a:r>
            <a:r>
              <a:rPr lang="zh-CN" altLang="en-US" sz="900" dirty="0">
                <a:solidFill>
                  <a:prstClr val="black"/>
                </a:solidFill>
                <a:latin typeface="微软雅黑" panose="020B0503020204020204" charset="-122"/>
                <a:ea typeface="微软雅黑" panose="020B0503020204020204" charset="-122"/>
              </a:rPr>
              <a:t>广东省人民医院耳鼻喉科主任医师。</a:t>
            </a:r>
            <a:br>
              <a:rPr lang="zh-CN" altLang="en-US" sz="900" dirty="0">
                <a:solidFill>
                  <a:prstClr val="black"/>
                </a:solidFill>
                <a:latin typeface="微软雅黑" panose="020B0503020204020204" charset="-122"/>
                <a:ea typeface="微软雅黑" panose="020B0503020204020204" charset="-122"/>
              </a:rPr>
            </a:br>
            <a:r>
              <a:rPr lang="zh-CN" altLang="en-US" sz="900" dirty="0">
                <a:solidFill>
                  <a:prstClr val="black"/>
                </a:solidFill>
                <a:latin typeface="微软雅黑" panose="020B0503020204020204" charset="-122"/>
                <a:ea typeface="微软雅黑" panose="020B0503020204020204" charset="-122"/>
              </a:rPr>
              <a:t>        期间</a:t>
            </a:r>
            <a:br>
              <a:rPr lang="zh-CN" altLang="en-US" sz="900" dirty="0">
                <a:solidFill>
                  <a:prstClr val="black"/>
                </a:solidFill>
                <a:latin typeface="微软雅黑" panose="020B0503020204020204" charset="-122"/>
                <a:ea typeface="微软雅黑" panose="020B0503020204020204" charset="-122"/>
              </a:rPr>
            </a:br>
            <a:r>
              <a:rPr lang="en-US" altLang="zh-CN" sz="900" dirty="0">
                <a:solidFill>
                  <a:prstClr val="black"/>
                </a:solidFill>
                <a:latin typeface="微软雅黑" panose="020B0503020204020204" charset="-122"/>
                <a:ea typeface="微软雅黑" panose="020B0503020204020204" charset="-122"/>
              </a:rPr>
              <a:t>2000~2001</a:t>
            </a:r>
            <a:r>
              <a:rPr lang="zh-CN" altLang="en-US" sz="900" dirty="0">
                <a:solidFill>
                  <a:prstClr val="black"/>
                </a:solidFill>
                <a:latin typeface="微软雅黑" panose="020B0503020204020204" charset="-122"/>
                <a:ea typeface="微软雅黑" panose="020B0503020204020204" charset="-122"/>
              </a:rPr>
              <a:t>：中山大学在职研究生，</a:t>
            </a:r>
            <a:r>
              <a:rPr lang="en-US" altLang="zh-CN" sz="900" dirty="0">
                <a:solidFill>
                  <a:prstClr val="black"/>
                </a:solidFill>
                <a:latin typeface="微软雅黑" panose="020B0503020204020204" charset="-122"/>
                <a:ea typeface="微软雅黑" panose="020B0503020204020204" charset="-122"/>
              </a:rPr>
              <a:t>2003</a:t>
            </a:r>
            <a:r>
              <a:rPr lang="zh-CN" altLang="en-US" sz="900" dirty="0">
                <a:solidFill>
                  <a:prstClr val="black"/>
                </a:solidFill>
                <a:latin typeface="微软雅黑" panose="020B0503020204020204" charset="-122"/>
                <a:ea typeface="微软雅黑" panose="020B0503020204020204" charset="-122"/>
              </a:rPr>
              <a:t>年获耳鼻喉医学硕士学位；</a:t>
            </a:r>
            <a:br>
              <a:rPr lang="zh-CN" altLang="en-US" sz="900" dirty="0">
                <a:solidFill>
                  <a:prstClr val="black"/>
                </a:solidFill>
                <a:latin typeface="微软雅黑" panose="020B0503020204020204" charset="-122"/>
                <a:ea typeface="微软雅黑" panose="020B0503020204020204" charset="-122"/>
              </a:rPr>
            </a:br>
            <a:r>
              <a:rPr lang="en-US" altLang="zh-CN" sz="900" dirty="0">
                <a:solidFill>
                  <a:prstClr val="black"/>
                </a:solidFill>
                <a:latin typeface="微软雅黑" panose="020B0503020204020204" charset="-122"/>
                <a:ea typeface="微软雅黑" panose="020B0503020204020204" charset="-122"/>
              </a:rPr>
              <a:t>2001~2002</a:t>
            </a:r>
            <a:r>
              <a:rPr lang="zh-CN" altLang="en-US" sz="900" dirty="0">
                <a:solidFill>
                  <a:prstClr val="black"/>
                </a:solidFill>
                <a:latin typeface="微软雅黑" panose="020B0503020204020204" charset="-122"/>
                <a:ea typeface="微软雅黑" panose="020B0503020204020204" charset="-122"/>
              </a:rPr>
              <a:t>：复旦大学眼耳鼻喉科医院王正敏院士耳显微高新技术中心接受专门培训；</a:t>
            </a:r>
            <a:br>
              <a:rPr lang="zh-CN" altLang="en-US" sz="900" dirty="0">
                <a:solidFill>
                  <a:prstClr val="black"/>
                </a:solidFill>
                <a:latin typeface="微软雅黑" panose="020B0503020204020204" charset="-122"/>
                <a:ea typeface="微软雅黑" panose="020B0503020204020204" charset="-122"/>
              </a:rPr>
            </a:br>
            <a:r>
              <a:rPr lang="en-US" altLang="zh-CN" sz="900" dirty="0">
                <a:solidFill>
                  <a:prstClr val="black"/>
                </a:solidFill>
                <a:latin typeface="微软雅黑" panose="020B0503020204020204" charset="-122"/>
                <a:ea typeface="微软雅黑" panose="020B0503020204020204" charset="-122"/>
              </a:rPr>
              <a:t>2004.07~2005.03</a:t>
            </a:r>
            <a:r>
              <a:rPr lang="zh-CN" altLang="en-US" sz="900" dirty="0">
                <a:solidFill>
                  <a:prstClr val="black"/>
                </a:solidFill>
                <a:latin typeface="微软雅黑" panose="020B0503020204020204" charset="-122"/>
                <a:ea typeface="微软雅黑" panose="020B0503020204020204" charset="-122"/>
              </a:rPr>
              <a:t>：公派赴日本访问学者。先后于澳大利亚墨尔本大学皇家外科学院及德国慕尼黑大学耳聋疾病与听觉植入专题学习</a:t>
            </a:r>
            <a:r>
              <a:rPr lang="zh-CN" altLang="en-US" sz="900" b="0" i="0" dirty="0">
                <a:solidFill>
                  <a:srgbClr val="666666"/>
                </a:solidFill>
                <a:effectLst/>
                <a:latin typeface="Arial" panose="020B0604020202020204" pitchFamily="34" charset="0"/>
              </a:rPr>
              <a:t>。</a:t>
            </a:r>
            <a:endParaRPr lang="en-US" sz="700" dirty="0">
              <a:solidFill>
                <a:prstClr val="black"/>
              </a:solidFill>
              <a:latin typeface="微软雅黑" panose="020B0503020204020204" charset="-122"/>
              <a:ea typeface="微软雅黑" panose="020B0503020204020204" charset="-122"/>
            </a:endParaRPr>
          </a:p>
        </p:txBody>
      </p:sp>
      <p:pic>
        <p:nvPicPr>
          <p:cNvPr id="13" name="图片 24"/>
          <p:cNvPicPr>
            <a:picLocks noChangeAspect="1"/>
          </p:cNvPicPr>
          <p:nvPr>
            <p:custDataLst>
              <p:tags r:id="rId14"/>
            </p:custDataLst>
          </p:nvPr>
        </p:nvPicPr>
        <p:blipFill>
          <a:blip r:embed="rId7" cstate="print"/>
          <a:srcRect t="3896" r="91544" b="3088"/>
          <a:stretch>
            <a:fillRect/>
          </a:stretch>
        </p:blipFill>
        <p:spPr bwMode="auto">
          <a:xfrm>
            <a:off x="1252660" y="4166649"/>
            <a:ext cx="309562" cy="358775"/>
          </a:xfrm>
          <a:prstGeom prst="rect">
            <a:avLst/>
          </a:prstGeom>
          <a:noFill/>
          <a:ln w="9525">
            <a:noFill/>
            <a:miter lim="800000"/>
            <a:headEnd/>
            <a:tailEnd/>
          </a:ln>
        </p:spPr>
      </p:pic>
      <p:sp>
        <p:nvSpPr>
          <p:cNvPr id="14" name="文本框 25"/>
          <p:cNvSpPr txBox="1">
            <a:spLocks noChangeArrowheads="1"/>
          </p:cNvSpPr>
          <p:nvPr>
            <p:custDataLst>
              <p:tags r:id="rId15"/>
            </p:custDataLst>
          </p:nvPr>
        </p:nvSpPr>
        <p:spPr bwMode="auto">
          <a:xfrm>
            <a:off x="1517515" y="4179108"/>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5" name="图片 24"/>
          <p:cNvPicPr>
            <a:picLocks noChangeAspect="1"/>
          </p:cNvPicPr>
          <p:nvPr>
            <p:custDataLst>
              <p:tags r:id="rId16"/>
            </p:custDataLst>
          </p:nvPr>
        </p:nvPicPr>
        <p:blipFill>
          <a:blip r:embed="rId7" cstate="print"/>
          <a:srcRect t="3896" r="91544" b="3088"/>
          <a:stretch>
            <a:fillRect/>
          </a:stretch>
        </p:blipFill>
        <p:spPr bwMode="auto">
          <a:xfrm>
            <a:off x="4721384" y="1215473"/>
            <a:ext cx="309562" cy="358775"/>
          </a:xfrm>
          <a:prstGeom prst="rect">
            <a:avLst/>
          </a:prstGeom>
          <a:noFill/>
          <a:ln w="9525">
            <a:noFill/>
            <a:miter lim="800000"/>
            <a:headEnd/>
            <a:tailEnd/>
          </a:ln>
        </p:spPr>
      </p:pic>
      <p:sp>
        <p:nvSpPr>
          <p:cNvPr id="16" name="文本框 25"/>
          <p:cNvSpPr txBox="1">
            <a:spLocks noChangeArrowheads="1"/>
          </p:cNvSpPr>
          <p:nvPr>
            <p:custDataLst>
              <p:tags r:id="rId17"/>
            </p:custDataLst>
          </p:nvPr>
        </p:nvSpPr>
        <p:spPr bwMode="auto">
          <a:xfrm>
            <a:off x="4970280" y="1183602"/>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7414" name="文本框 13"/>
          <p:cNvSpPr txBox="1">
            <a:spLocks noChangeArrowheads="1"/>
          </p:cNvSpPr>
          <p:nvPr>
            <p:custDataLst>
              <p:tags r:id="rId18"/>
            </p:custDataLst>
          </p:nvPr>
        </p:nvSpPr>
        <p:spPr bwMode="auto">
          <a:xfrm>
            <a:off x="4799106" y="1546845"/>
            <a:ext cx="4245199" cy="3109826"/>
          </a:xfrm>
          <a:prstGeom prst="rect">
            <a:avLst/>
          </a:prstGeom>
          <a:noFill/>
          <a:ln w="9525">
            <a:noFill/>
            <a:miter lim="800000"/>
          </a:ln>
        </p:spPr>
        <p:txBody>
          <a:bodyPr wrap="square">
            <a:spAutoFit/>
          </a:bodyPr>
          <a:lstStyle/>
          <a:p>
            <a:pPr algn="just" eaLnBrk="1" hangingPunct="1">
              <a:lnSpc>
                <a:spcPct val="120000"/>
              </a:lnSpc>
              <a:spcBef>
                <a:spcPts val="600"/>
              </a:spcBef>
              <a:defRPr/>
            </a:pPr>
            <a:r>
              <a:rPr lang="zh-CN" altLang="en-US" sz="900" b="1" dirty="0">
                <a:solidFill>
                  <a:prstClr val="black"/>
                </a:solidFill>
                <a:latin typeface="微软雅黑" panose="020B0503020204020204" charset="-122"/>
                <a:ea typeface="微软雅黑" panose="020B0503020204020204" charset="-122"/>
              </a:rPr>
              <a:t>研究方向：</a:t>
            </a:r>
            <a:r>
              <a:rPr lang="zh-CN" altLang="en-US" sz="900" dirty="0">
                <a:solidFill>
                  <a:prstClr val="black"/>
                </a:solidFill>
                <a:latin typeface="微软雅黑" panose="020B0503020204020204" charset="-122"/>
                <a:ea typeface="微软雅黑" panose="020B0503020204020204" charset="-122"/>
              </a:rPr>
              <a:t>耳及相关疾病的诊疗。擅长耳显微耳神经外科，聋病的诊治及听觉植入。卫生部国家人工耳蜗助残项目指定复筛及手术医生之一。广东省人民医院国产人工耳蜗临床实验项目负责人。 对耳聋、眩晕、面瘫、耳畸型、耳流液、耳鸣、侧颅底肿瘤的诊治及儿童听力筛查和干预有较深刻体会。</a:t>
            </a:r>
            <a:endParaRPr lang="zh-CN" altLang="en-US" sz="900"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lang="zh-CN" altLang="en-US" sz="900" b="1" dirty="0">
                <a:solidFill>
                  <a:prstClr val="black"/>
                </a:solidFill>
                <a:latin typeface="微软雅黑" panose="020B0503020204020204" charset="-122"/>
                <a:ea typeface="微软雅黑" panose="020B0503020204020204" charset="-122"/>
              </a:rPr>
              <a:t>学术团体任职：</a:t>
            </a:r>
            <a:endParaRPr lang="zh-CN" altLang="en-US" sz="900" b="1"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lang="zh-CN" altLang="en-US" sz="900" dirty="0">
                <a:solidFill>
                  <a:prstClr val="black"/>
                </a:solidFill>
                <a:latin typeface="微软雅黑" panose="020B0503020204020204" charset="-122"/>
                <a:ea typeface="微软雅黑" panose="020B0503020204020204" charset="-122"/>
              </a:rPr>
              <a:t>中华医学会耳鼻喉头颈外科分会全国听力学组专家成员。广东省残疾人康复学会听力残疾专业委员会副主任委员。广东省康复医学会听力言语康复学会常委 。中华医学会耳鼻喉头颈外科分会广州分会委员。广东省优生优育协会听力专业委员会专家委员。</a:t>
            </a:r>
            <a:endParaRPr lang="en-US" altLang="zh-CN" sz="900"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lang="en-US" altLang="zh-CN" sz="900" dirty="0">
                <a:solidFill>
                  <a:prstClr val="black"/>
                </a:solidFill>
                <a:latin typeface="微软雅黑" panose="020B0503020204020204" charset="-122"/>
                <a:ea typeface="微软雅黑" panose="020B0503020204020204" charset="-122"/>
              </a:rPr>
              <a:t>《</a:t>
            </a:r>
            <a:r>
              <a:rPr lang="zh-CN" altLang="en-US" sz="900" dirty="0">
                <a:solidFill>
                  <a:prstClr val="black"/>
                </a:solidFill>
                <a:latin typeface="微软雅黑" panose="020B0503020204020204" charset="-122"/>
                <a:ea typeface="微软雅黑" panose="020B0503020204020204" charset="-122"/>
              </a:rPr>
              <a:t>中国眼耳鼻喉科杂志</a:t>
            </a:r>
            <a:r>
              <a:rPr lang="en-US" altLang="zh-CN" sz="900" dirty="0">
                <a:solidFill>
                  <a:prstClr val="black"/>
                </a:solidFill>
                <a:latin typeface="微软雅黑" panose="020B0503020204020204" charset="-122"/>
                <a:ea typeface="微软雅黑" panose="020B0503020204020204" charset="-122"/>
              </a:rPr>
              <a:t>》</a:t>
            </a:r>
            <a:r>
              <a:rPr lang="zh-CN" altLang="en-US" sz="900" dirty="0">
                <a:solidFill>
                  <a:prstClr val="black"/>
                </a:solidFill>
                <a:latin typeface="微软雅黑" panose="020B0503020204020204" charset="-122"/>
                <a:ea typeface="微软雅黑" panose="020B0503020204020204" charset="-122"/>
              </a:rPr>
              <a:t>第二界编辑委员会委员。</a:t>
            </a:r>
            <a:endParaRPr lang="en-US" altLang="zh-CN" sz="900"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lang="zh-CN" altLang="en-US" sz="900" b="1" dirty="0">
                <a:solidFill>
                  <a:prstClr val="black"/>
                </a:solidFill>
                <a:latin typeface="微软雅黑" panose="020B0503020204020204" charset="-122"/>
                <a:ea typeface="微软雅黑" panose="020B0503020204020204" charset="-122"/>
              </a:rPr>
              <a:t>主要成绩：</a:t>
            </a:r>
            <a:endParaRPr lang="en-US" altLang="zh-CN" sz="900" b="1"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lang="zh-CN" altLang="en-US" sz="900" dirty="0">
                <a:solidFill>
                  <a:prstClr val="black"/>
                </a:solidFill>
                <a:latin typeface="微软雅黑" panose="020B0503020204020204" charset="-122"/>
                <a:ea typeface="微软雅黑" panose="020B0503020204020204" charset="-122"/>
              </a:rPr>
              <a:t>连续数年被评为中国名医百强榜中耳炎外科</a:t>
            </a:r>
            <a:r>
              <a:rPr lang="en-US" altLang="zh-CN" sz="900" dirty="0">
                <a:solidFill>
                  <a:prstClr val="black"/>
                </a:solidFill>
                <a:latin typeface="微软雅黑" panose="020B0503020204020204" charset="-122"/>
                <a:ea typeface="微软雅黑" panose="020B0503020204020204" charset="-122"/>
              </a:rPr>
              <a:t>TOP10 DR</a:t>
            </a:r>
            <a:r>
              <a:rPr lang="zh-CN" altLang="en-US" sz="900" dirty="0">
                <a:solidFill>
                  <a:prstClr val="black"/>
                </a:solidFill>
                <a:latin typeface="微软雅黑" panose="020B0503020204020204" charset="-122"/>
                <a:ea typeface="微软雅黑" panose="020B0503020204020204" charset="-122"/>
              </a:rPr>
              <a:t>；羊城好医生。</a:t>
            </a:r>
            <a:endParaRPr lang="en-US" altLang="zh-CN" sz="900"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lang="zh-CN" altLang="en-US" sz="900" dirty="0">
                <a:solidFill>
                  <a:prstClr val="black"/>
                </a:solidFill>
                <a:latin typeface="微软雅黑" panose="020B0503020204020204" charset="-122"/>
                <a:ea typeface="微软雅黑" panose="020B0503020204020204" charset="-122"/>
              </a:rPr>
              <a:t>主持省科技计划项目、省自然科学基金项目及卫生厅医学研究项目数项、</a:t>
            </a:r>
            <a:r>
              <a:rPr lang="en-US" altLang="zh-CN" sz="900" dirty="0">
                <a:solidFill>
                  <a:prstClr val="black"/>
                </a:solidFill>
                <a:latin typeface="微软雅黑" panose="020B0503020204020204" charset="-122"/>
                <a:ea typeface="微软雅黑" panose="020B0503020204020204" charset="-122"/>
              </a:rPr>
              <a:t>2012</a:t>
            </a:r>
            <a:r>
              <a:rPr lang="zh-CN" altLang="en-US" sz="900" dirty="0">
                <a:solidFill>
                  <a:prstClr val="black"/>
                </a:solidFill>
                <a:latin typeface="微软雅黑" panose="020B0503020204020204" charset="-122"/>
                <a:ea typeface="微软雅黑" panose="020B0503020204020204" charset="-122"/>
              </a:rPr>
              <a:t>年卫生部行业科研专项单元项目负责人。        </a:t>
            </a:r>
            <a:endParaRPr lang="en-US" altLang="zh-CN" sz="900"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lang="zh-CN" altLang="en-US" sz="900" dirty="0">
                <a:solidFill>
                  <a:prstClr val="black"/>
                </a:solidFill>
                <a:latin typeface="微软雅黑" panose="020B0503020204020204" charset="-122"/>
                <a:ea typeface="微软雅黑" panose="020B0503020204020204" charset="-122"/>
              </a:rPr>
              <a:t>国内外学术期刊发表论文二十余篇。</a:t>
            </a:r>
            <a:endParaRPr lang="zh-CN" altLang="en-US" sz="900" dirty="0">
              <a:solidFill>
                <a:prstClr val="black"/>
              </a:solidFill>
              <a:latin typeface="微软雅黑" panose="020B0503020204020204" charset="-122"/>
              <a:ea typeface="微软雅黑" panose="020B0503020204020204" charset="-122"/>
            </a:endParaRPr>
          </a:p>
        </p:txBody>
      </p:sp>
      <p:pic>
        <p:nvPicPr>
          <p:cNvPr id="2" name="Picture 1" descr="A person posing for the camera&#10;&#10;Description automatically generated"/>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445" y="934720"/>
            <a:ext cx="1313180" cy="1971675"/>
          </a:xfrm>
          <a:prstGeom prst="rect">
            <a:avLst/>
          </a:prstGeom>
        </p:spPr>
      </p:pic>
      <p:sp>
        <p:nvSpPr>
          <p:cNvPr id="3" name="文本框 11"/>
          <p:cNvSpPr txBox="1">
            <a:spLocks noChangeArrowheads="1"/>
          </p:cNvSpPr>
          <p:nvPr/>
        </p:nvSpPr>
        <p:spPr bwMode="auto">
          <a:xfrm>
            <a:off x="1517515" y="4487303"/>
            <a:ext cx="2895600" cy="369332"/>
          </a:xfrm>
          <a:prstGeom prst="rect">
            <a:avLst/>
          </a:prstGeom>
          <a:noFill/>
          <a:ln w="9525">
            <a:noFill/>
            <a:miter lim="800000"/>
          </a:ln>
        </p:spPr>
        <p:txBody>
          <a:bodyPr wrap="square">
            <a:spAutoFit/>
          </a:bodyPr>
          <a:lstStyle/>
          <a:p>
            <a:pPr lvl="0" eaLnBrk="1" hangingPunct="1">
              <a:defRPr/>
            </a:pPr>
            <a:r>
              <a:rPr lang="zh-CN" altLang="en-US" sz="900" dirty="0">
                <a:solidFill>
                  <a:prstClr val="black"/>
                </a:solidFill>
                <a:latin typeface="微软雅黑" panose="020B0503020204020204" charset="-122"/>
                <a:ea typeface="微软雅黑" panose="020B0503020204020204" charset="-122"/>
              </a:rPr>
              <a:t>性格开朗，积极上进，肯吃苦，热爱集体，热爱专业，有一定临床及科研基础及良好的英文能力</a:t>
            </a:r>
            <a:endParaRPr lang="en-US" altLang="zh-CN" sz="900" dirty="0">
              <a:solidFill>
                <a:prstClr val="black"/>
              </a:solidFill>
              <a:latin typeface="微软雅黑" panose="020B0503020204020204" charset="-122"/>
              <a:ea typeface="微软雅黑" panose="020B0503020204020204" charset="-122"/>
            </a:endParaRPr>
          </a:p>
        </p:txBody>
      </p:sp>
    </p:spTree>
    <p:custDataLst>
      <p:tags r:id="rId20"/>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2782"/>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TAG_VERSION" val="1.0"/>
  <p:tag name="KSO_WM_TEMPLATE_CATEGORY" val="custom"/>
  <p:tag name="KSO_WM_TEMPLATE_INDEX" val="20182782"/>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2782_2"/>
  <p:tag name="KSO_WM_TAG_VERSION" val="1.0"/>
  <p:tag name="KSO_WM_TEMPLATE_INDEX" val="20182782"/>
  <p:tag name="KSO_WM_TEMPLATE_CATEGORY" val="custom"/>
</p:tagLst>
</file>

<file path=ppt/tags/tag22.xml><?xml version="1.0" encoding="utf-8"?>
<p:tagLst xmlns:p="http://schemas.openxmlformats.org/presentationml/2006/main">
  <p:tag name="KSO_WPP_MARK_KEY" val="c564fb56-e65b-41eb-9595-7a3c2595a0b5"/>
  <p:tag name="COMMONDATA" val="eyJoZGlkIjoiYmQ2NzQ1NjY3NmVhOTdlZGYxYzkwN2FjMjBmOGU4YWQifQ=="/>
</p:tagLst>
</file>

<file path=ppt/tags/tag3.xml><?xml version="1.0" encoding="utf-8"?>
<p:tagLst xmlns:p="http://schemas.openxmlformats.org/presentationml/2006/main">
  <p:tag name="KSO_WM_TEMPLATE_CATEGORY" val="custom"/>
  <p:tag name="KSO_WM_TEMPLATE_INDEX" val="20182782"/>
  <p:tag name="KSO_WM_TAG_VERSION" val="1.0"/>
  <p:tag name="KSO_WM_BEAUTIFY_FLAG" val="#wm#"/>
  <p:tag name="KSO_WM_TEMPLATE_THUMBS_INDEX" val="1、9、12、16、19、22"/>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899</Words>
  <Application>WPS 演示</Application>
  <PresentationFormat>全屏显示(16:9)</PresentationFormat>
  <Paragraphs>37</Paragraphs>
  <Slides>1</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Arial</vt:lpstr>
      <vt:lpstr>宋体</vt:lpstr>
      <vt:lpstr>Wingdings</vt:lpstr>
      <vt:lpstr>黑体</vt:lpstr>
      <vt:lpstr>微软雅黑</vt:lpstr>
      <vt:lpstr>Calibri</vt:lpstr>
      <vt:lpstr>Calibri</vt:lpstr>
      <vt:lpstr>Arial Unicode MS</vt:lpstr>
      <vt:lpstr>1_Office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netuser</dc:creator>
  <cp:lastModifiedBy>张丽云云</cp:lastModifiedBy>
  <cp:revision>15</cp:revision>
  <dcterms:created xsi:type="dcterms:W3CDTF">2018-09-13T03:06:00Z</dcterms:created>
  <dcterms:modified xsi:type="dcterms:W3CDTF">2023-03-31T02:48:42Z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B5507E3BF708449DAC3C53918EC2E1C7</vt:lpwstr>
  </property>
</Properties>
</file>