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9" r:id="rId1"/>
  </p:sldMasterIdLst>
  <p:notesMasterIdLst>
    <p:notesMasterId r:id="rId3"/>
  </p:notesMasterIdLst>
  <p:sldIdLst>
    <p:sldId id="446" r:id="rId2"/>
  </p:sldIdLst>
  <p:sldSz cx="9144000" cy="5143500" type="screen16x9"/>
  <p:notesSz cx="7104063" cy="10234613"/>
  <p:custDataLst>
    <p:tags r:id="rId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3BCDE4-3737-4C67-87F3-9D068A9C9F52}" v="3" dt="2023-03-24T02:41:44.9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76" y="10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tags" Target="tags/tag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ng Yulei" userId="ab8f7cd1be0ea4e7" providerId="LiveId" clId="{55DEEBBE-9659-4616-AD26-78F9CC3EDFC9}"/>
    <pc:docChg chg="delSld modSld delMainMaster">
      <pc:chgData name="Wang Yulei" userId="ab8f7cd1be0ea4e7" providerId="LiveId" clId="{55DEEBBE-9659-4616-AD26-78F9CC3EDFC9}" dt="2023-03-24T02:46:00.210" v="30"/>
      <pc:docMkLst>
        <pc:docMk/>
      </pc:docMkLst>
      <pc:sldChg chg="del">
        <pc:chgData name="Wang Yulei" userId="ab8f7cd1be0ea4e7" providerId="LiveId" clId="{55DEEBBE-9659-4616-AD26-78F9CC3EDFC9}" dt="2023-03-24T02:44:55.359" v="0" actId="2696"/>
        <pc:sldMkLst>
          <pc:docMk/>
          <pc:sldMk cId="0" sldId="258"/>
        </pc:sldMkLst>
      </pc:sldChg>
      <pc:sldChg chg="del">
        <pc:chgData name="Wang Yulei" userId="ab8f7cd1be0ea4e7" providerId="LiveId" clId="{55DEEBBE-9659-4616-AD26-78F9CC3EDFC9}" dt="2023-03-24T02:44:55.359" v="0" actId="2696"/>
        <pc:sldMkLst>
          <pc:docMk/>
          <pc:sldMk cId="0" sldId="282"/>
        </pc:sldMkLst>
      </pc:sldChg>
      <pc:sldChg chg="del">
        <pc:chgData name="Wang Yulei" userId="ab8f7cd1be0ea4e7" providerId="LiveId" clId="{55DEEBBE-9659-4616-AD26-78F9CC3EDFC9}" dt="2023-03-24T02:44:55.359" v="0" actId="2696"/>
        <pc:sldMkLst>
          <pc:docMk/>
          <pc:sldMk cId="0" sldId="284"/>
        </pc:sldMkLst>
      </pc:sldChg>
      <pc:sldChg chg="modSp mod">
        <pc:chgData name="Wang Yulei" userId="ab8f7cd1be0ea4e7" providerId="LiveId" clId="{55DEEBBE-9659-4616-AD26-78F9CC3EDFC9}" dt="2023-03-24T02:46:00.210" v="30"/>
        <pc:sldMkLst>
          <pc:docMk/>
          <pc:sldMk cId="0" sldId="446"/>
        </pc:sldMkLst>
        <pc:spChg chg="mod">
          <ac:chgData name="Wang Yulei" userId="ab8f7cd1be0ea4e7" providerId="LiveId" clId="{55DEEBBE-9659-4616-AD26-78F9CC3EDFC9}" dt="2023-03-24T02:46:00.210" v="30"/>
          <ac:spMkLst>
            <pc:docMk/>
            <pc:sldMk cId="0" sldId="446"/>
            <ac:spMk id="17413" creationId="{00000000-0000-0000-0000-000000000000}"/>
          </ac:spMkLst>
        </pc:spChg>
      </pc:sldChg>
      <pc:sldMasterChg chg="del delSldLayout">
        <pc:chgData name="Wang Yulei" userId="ab8f7cd1be0ea4e7" providerId="LiveId" clId="{55DEEBBE-9659-4616-AD26-78F9CC3EDFC9}" dt="2023-03-24T02:44:55.359" v="0" actId="2696"/>
        <pc:sldMasterMkLst>
          <pc:docMk/>
          <pc:sldMasterMk cId="0" sldId="2147483648"/>
        </pc:sldMasterMkLst>
        <pc:sldLayoutChg chg="del">
          <pc:chgData name="Wang Yulei" userId="ab8f7cd1be0ea4e7" providerId="LiveId" clId="{55DEEBBE-9659-4616-AD26-78F9CC3EDFC9}" dt="2023-03-24T02:44:55.359" v="0" actId="2696"/>
          <pc:sldLayoutMkLst>
            <pc:docMk/>
            <pc:sldMasterMk cId="0" sldId="2147483648"/>
            <pc:sldLayoutMk cId="0" sldId="2147483649"/>
          </pc:sldLayoutMkLst>
        </pc:sldLayoutChg>
        <pc:sldLayoutChg chg="del">
          <pc:chgData name="Wang Yulei" userId="ab8f7cd1be0ea4e7" providerId="LiveId" clId="{55DEEBBE-9659-4616-AD26-78F9CC3EDFC9}" dt="2023-03-24T02:44:55.359" v="0" actId="2696"/>
          <pc:sldLayoutMkLst>
            <pc:docMk/>
            <pc:sldMasterMk cId="0" sldId="2147483648"/>
            <pc:sldLayoutMk cId="0" sldId="2147483650"/>
          </pc:sldLayoutMkLst>
        </pc:sldLayoutChg>
        <pc:sldLayoutChg chg="del">
          <pc:chgData name="Wang Yulei" userId="ab8f7cd1be0ea4e7" providerId="LiveId" clId="{55DEEBBE-9659-4616-AD26-78F9CC3EDFC9}" dt="2023-03-24T02:44:55.359" v="0" actId="2696"/>
          <pc:sldLayoutMkLst>
            <pc:docMk/>
            <pc:sldMasterMk cId="0" sldId="2147483648"/>
            <pc:sldLayoutMk cId="0" sldId="2147483651"/>
          </pc:sldLayoutMkLst>
        </pc:sldLayoutChg>
        <pc:sldLayoutChg chg="del">
          <pc:chgData name="Wang Yulei" userId="ab8f7cd1be0ea4e7" providerId="LiveId" clId="{55DEEBBE-9659-4616-AD26-78F9CC3EDFC9}" dt="2023-03-24T02:44:55.359" v="0" actId="2696"/>
          <pc:sldLayoutMkLst>
            <pc:docMk/>
            <pc:sldMasterMk cId="0" sldId="2147483648"/>
            <pc:sldLayoutMk cId="0" sldId="2147483652"/>
          </pc:sldLayoutMkLst>
        </pc:sldLayoutChg>
        <pc:sldLayoutChg chg="del">
          <pc:chgData name="Wang Yulei" userId="ab8f7cd1be0ea4e7" providerId="LiveId" clId="{55DEEBBE-9659-4616-AD26-78F9CC3EDFC9}" dt="2023-03-24T02:44:55.359" v="0" actId="2696"/>
          <pc:sldLayoutMkLst>
            <pc:docMk/>
            <pc:sldMasterMk cId="0" sldId="2147483648"/>
            <pc:sldLayoutMk cId="0" sldId="2147483653"/>
          </pc:sldLayoutMkLst>
        </pc:sldLayoutChg>
        <pc:sldLayoutChg chg="del">
          <pc:chgData name="Wang Yulei" userId="ab8f7cd1be0ea4e7" providerId="LiveId" clId="{55DEEBBE-9659-4616-AD26-78F9CC3EDFC9}" dt="2023-03-24T02:44:55.359" v="0" actId="2696"/>
          <pc:sldLayoutMkLst>
            <pc:docMk/>
            <pc:sldMasterMk cId="0" sldId="2147483648"/>
            <pc:sldLayoutMk cId="0" sldId="2147483654"/>
          </pc:sldLayoutMkLst>
        </pc:sldLayoutChg>
        <pc:sldLayoutChg chg="del">
          <pc:chgData name="Wang Yulei" userId="ab8f7cd1be0ea4e7" providerId="LiveId" clId="{55DEEBBE-9659-4616-AD26-78F9CC3EDFC9}" dt="2023-03-24T02:44:55.359" v="0" actId="2696"/>
          <pc:sldLayoutMkLst>
            <pc:docMk/>
            <pc:sldMasterMk cId="0" sldId="2147483648"/>
            <pc:sldLayoutMk cId="0" sldId="2147483655"/>
          </pc:sldLayoutMkLst>
        </pc:sldLayoutChg>
        <pc:sldLayoutChg chg="del">
          <pc:chgData name="Wang Yulei" userId="ab8f7cd1be0ea4e7" providerId="LiveId" clId="{55DEEBBE-9659-4616-AD26-78F9CC3EDFC9}" dt="2023-03-24T02:44:55.359" v="0" actId="2696"/>
          <pc:sldLayoutMkLst>
            <pc:docMk/>
            <pc:sldMasterMk cId="0" sldId="2147483648"/>
            <pc:sldLayoutMk cId="0" sldId="2147483656"/>
          </pc:sldLayoutMkLst>
        </pc:sldLayoutChg>
        <pc:sldLayoutChg chg="del">
          <pc:chgData name="Wang Yulei" userId="ab8f7cd1be0ea4e7" providerId="LiveId" clId="{55DEEBBE-9659-4616-AD26-78F9CC3EDFC9}" dt="2023-03-24T02:44:55.359" v="0" actId="2696"/>
          <pc:sldLayoutMkLst>
            <pc:docMk/>
            <pc:sldMasterMk cId="0" sldId="2147483648"/>
            <pc:sldLayoutMk cId="0" sldId="2147483657"/>
          </pc:sldLayoutMkLst>
        </pc:sldLayoutChg>
        <pc:sldLayoutChg chg="del">
          <pc:chgData name="Wang Yulei" userId="ab8f7cd1be0ea4e7" providerId="LiveId" clId="{55DEEBBE-9659-4616-AD26-78F9CC3EDFC9}" dt="2023-03-24T02:44:55.359" v="0" actId="2696"/>
          <pc:sldLayoutMkLst>
            <pc:docMk/>
            <pc:sldMasterMk cId="0" sldId="2147483648"/>
            <pc:sldLayoutMk cId="0" sldId="214748365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069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62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4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918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376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492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273845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02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78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62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9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1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9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94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9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1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9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93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  <a:t>2023/3/24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9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534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734377" y="0"/>
            <a:ext cx="7277823" cy="1229756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012071" y="1434103"/>
            <a:ext cx="232172" cy="26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124834" y="1674569"/>
            <a:ext cx="2684860" cy="275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临床型研究生、学术型研究生</a:t>
            </a: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227768" y="3418056"/>
            <a:ext cx="1447399" cy="15740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Tel: 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13802910639</a:t>
            </a:r>
            <a:r>
              <a:rPr lang="zh-CN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Office: 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广东省人民医院东病区东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号楼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楼乳腺科办公室</a:t>
            </a:r>
            <a:b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9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Email: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syliaoning@scut.edu.cn</a:t>
            </a:r>
            <a:endParaRPr lang="zh-CN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5668065" y="1766003"/>
            <a:ext cx="3243537" cy="33801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9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</a:t>
            </a:r>
            <a:r>
              <a:rPr lang="en-US" altLang="zh-CN" sz="9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9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乳腺癌临床转化研究；抗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HER2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靶向治疗耐药机制研究；乳腺癌治疗及耐药机制研究；乳房恶性肿瘤多维组学时空网络研究与表型组解析</a:t>
            </a:r>
            <a:endParaRPr lang="en-US" altLang="zh-CN" sz="9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20000"/>
              </a:lnSpc>
              <a:spcBef>
                <a:spcPts val="450"/>
              </a:spcBef>
              <a:spcAft>
                <a:spcPct val="0"/>
              </a:spcAft>
              <a:defRPr/>
            </a:pPr>
            <a:r>
              <a:rPr lang="zh-CN" altLang="en-US" sz="9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主要业绩</a:t>
            </a:r>
            <a:r>
              <a:rPr lang="en-US" altLang="zh-CN" sz="9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</a:p>
          <a:p>
            <a:pPr algn="just" fontAlgn="base">
              <a:lnSpc>
                <a:spcPct val="120000"/>
              </a:lnSpc>
              <a:spcBef>
                <a:spcPts val="450"/>
              </a:spcBef>
              <a:spcAft>
                <a:spcPct val="0"/>
              </a:spcAft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ASCO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大会分享“保留乳头乳晕术式安全切缘”研究成果；承担多项国家自然科学基金、国家自然科学青年基金，国家自然科学基金面上项目立项，国家重点研发计划子课题，在国外权威杂志上发表多篇高质量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收录论著，获得多次引用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；多次参与制定我国“乳腺癌诊疗指南”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20000"/>
              </a:lnSpc>
              <a:spcBef>
                <a:spcPts val="450"/>
              </a:spcBef>
              <a:spcAft>
                <a:spcPct val="0"/>
              </a:spcAft>
              <a:defRPr/>
            </a:pPr>
            <a:r>
              <a:rPr lang="zh-CN" altLang="en-US" sz="9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研究资助</a:t>
            </a:r>
            <a:r>
              <a:rPr lang="en-US" altLang="zh-CN" sz="9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pPr algn="just" fontAlgn="base">
              <a:lnSpc>
                <a:spcPct val="120000"/>
              </a:lnSpc>
              <a:spcBef>
                <a:spcPts val="450"/>
              </a:spcBef>
              <a:spcAft>
                <a:spcPct val="0"/>
              </a:spcAft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主持国家自然科学基金（面上项目）、国家</a:t>
            </a:r>
            <a:r>
              <a:rPr lang="zh-CN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重点研发计划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、广东省自然科学基金（面上项目）、广东省科技发展项目及广州市科技计划等多项重大研究课题。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20000"/>
              </a:lnSpc>
              <a:spcBef>
                <a:spcPts val="450"/>
              </a:spcBef>
              <a:spcAft>
                <a:spcPct val="0"/>
              </a:spcAft>
              <a:defRPr/>
            </a:pPr>
            <a:r>
              <a:rPr lang="zh-CN" altLang="en-US" sz="9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培养学生</a:t>
            </a:r>
            <a:r>
              <a:rPr lang="en-US" altLang="zh-CN" sz="9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</a:p>
          <a:p>
            <a:pPr algn="just" fontAlgn="base">
              <a:lnSpc>
                <a:spcPct val="120000"/>
              </a:lnSpc>
              <a:spcBef>
                <a:spcPts val="450"/>
              </a:spcBef>
              <a:spcAft>
                <a:spcPct val="0"/>
              </a:spcAft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研究生多名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20000"/>
              </a:lnSpc>
              <a:spcBef>
                <a:spcPts val="450"/>
              </a:spcBef>
              <a:spcAft>
                <a:spcPct val="0"/>
              </a:spcAft>
              <a:defRPr/>
            </a:pPr>
            <a:endParaRPr lang="zh-CN" altLang="en-US" sz="9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88319" y="4917282"/>
            <a:ext cx="6924675" cy="136922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9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1845796" y="-4958"/>
            <a:ext cx="2684859" cy="3458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15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zh-CN" altLang="en-US" sz="15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：廖宁  教授</a:t>
            </a:r>
            <a:endParaRPr lang="zh-CN" altLang="zh-CN" sz="15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40980" y="69995"/>
            <a:ext cx="3938588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外科乳腺科行政主任，学科带头人，博士生导师</a:t>
            </a:r>
          </a:p>
        </p:txBody>
      </p:sp>
      <p:sp>
        <p:nvSpPr>
          <p:cNvPr id="24" name="矩形 23"/>
          <p:cNvSpPr/>
          <p:nvPr/>
        </p:nvSpPr>
        <p:spPr>
          <a:xfrm>
            <a:off x="334567" y="1"/>
            <a:ext cx="1315640" cy="122975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224002" y="1453152"/>
            <a:ext cx="2390933" cy="2539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2023</a:t>
            </a:r>
            <a:r>
              <a:rPr lang="zh-CN" altLang="en-US" sz="10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年招生计划</a:t>
            </a:r>
            <a:endParaRPr lang="zh-CN" altLang="en-US" sz="105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008747" y="1999513"/>
            <a:ext cx="232172" cy="26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224002" y="1999512"/>
            <a:ext cx="1127232" cy="2539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教育与工作经历</a:t>
            </a:r>
            <a:endParaRPr lang="zh-CN" altLang="en-US" sz="105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5503819" y="1430968"/>
            <a:ext cx="230981" cy="26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5714560" y="1450018"/>
            <a:ext cx="723275" cy="2539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科研工作</a:t>
            </a: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289336" y="1263410"/>
            <a:ext cx="1162946" cy="15458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  入导  师图  片</a:t>
            </a:r>
            <a:endParaRPr lang="en-US" altLang="zh-CN" sz="2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000791" y="3289549"/>
            <a:ext cx="232172" cy="26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5"/>
          <p:cNvSpPr txBox="1">
            <a:spLocks noChangeArrowheads="1"/>
          </p:cNvSpPr>
          <p:nvPr/>
        </p:nvSpPr>
        <p:spPr bwMode="auto">
          <a:xfrm>
            <a:off x="2224003" y="3325880"/>
            <a:ext cx="723275" cy="2539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招生要求</a:t>
            </a:r>
          </a:p>
        </p:txBody>
      </p:sp>
      <p:sp>
        <p:nvSpPr>
          <p:cNvPr id="30" name="文本框 21"/>
          <p:cNvSpPr txBox="1">
            <a:spLocks noChangeArrowheads="1"/>
          </p:cNvSpPr>
          <p:nvPr/>
        </p:nvSpPr>
        <p:spPr bwMode="auto">
          <a:xfrm>
            <a:off x="445889" y="165311"/>
            <a:ext cx="1204317" cy="7383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工作单位：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广东省人民医院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866177" y="300828"/>
            <a:ext cx="6943257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学术任职：国际前哨淋巴结协会（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ISNS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）国际理事会理事；美国肿瘤外科医师协会（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SSO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）国际理事会理事；美国癌症研究协会（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AACR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）中国区顾问；国家卫生健康委员会医政司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乳腺癌治疗规范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编写组成员；国家卫生健康委员会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乳腺癌诊断指南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专家组成员；国家卫生健康委员会合理用药专家委员会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肿瘤药物组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专家组成员；美国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NCCN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乳腺癌指南（中文版）专家组成员；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 Gallen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国际乳腺癌指南（中文版）专家组成员；美国肿瘤外科年鉴</a:t>
            </a:r>
            <a:r>
              <a:rPr lang="en-US" altLang="zh-CN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《Annals of surgical oncology》</a:t>
            </a:r>
            <a:r>
              <a:rPr lang="zh-CN" altLang="en-US" sz="1050" b="1" spc="9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编辑委员会委员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 cstate="print"/>
          <a:srcRect t="3896" r="91544" b="3088"/>
          <a:stretch>
            <a:fillRect/>
          </a:stretch>
        </p:blipFill>
        <p:spPr bwMode="auto">
          <a:xfrm>
            <a:off x="2003305" y="3938202"/>
            <a:ext cx="232172" cy="26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文本框 25"/>
          <p:cNvSpPr txBox="1">
            <a:spLocks noChangeArrowheads="1"/>
          </p:cNvSpPr>
          <p:nvPr/>
        </p:nvSpPr>
        <p:spPr bwMode="auto">
          <a:xfrm>
            <a:off x="2172544" y="3952168"/>
            <a:ext cx="723275" cy="2539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学科简介</a:t>
            </a:r>
          </a:p>
        </p:txBody>
      </p:sp>
      <p:sp>
        <p:nvSpPr>
          <p:cNvPr id="33" name="文本框 11"/>
          <p:cNvSpPr txBox="1">
            <a:spLocks noChangeArrowheads="1"/>
          </p:cNvSpPr>
          <p:nvPr/>
        </p:nvSpPr>
        <p:spPr bwMode="auto">
          <a:xfrm>
            <a:off x="2116877" y="4319789"/>
            <a:ext cx="132366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国家重点专科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（普外科）学科</a:t>
            </a:r>
            <a:endParaRPr lang="en-US" altLang="zh-CN" sz="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人穿着衬衫&#10;&#10;中度可信度描述已自动生成">
            <a:extLst>
              <a:ext uri="{FF2B5EF4-FFF2-40B4-BE49-F238E27FC236}">
                <a16:creationId xmlns:a16="http://schemas.microsoft.com/office/drawing/2014/main" id="{4D140F18-F119-E1A1-BEF4-E7CB87D792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74" y="1263410"/>
            <a:ext cx="1323850" cy="198465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526E8C1-F7BE-EE63-5CA7-62A55C76A0A3}"/>
              </a:ext>
            </a:extLst>
          </p:cNvPr>
          <p:cNvSpPr txBox="1"/>
          <p:nvPr/>
        </p:nvSpPr>
        <p:spPr>
          <a:xfrm>
            <a:off x="2124833" y="2315195"/>
            <a:ext cx="3326277" cy="936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1988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-1994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暨南大学医学院，临床医学，本科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1994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-1996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广东省人民医院，普外科，住院医师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1997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-1999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法国国家肿瘤中心，乳腺外科，住院医师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1999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-2002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广东省人民医院，普外科，主治医师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-2010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南方医科大学，肿瘤学，博士研究生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2004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      广东省人民医院，外科乳腺科，行政主任</a:t>
            </a:r>
          </a:p>
        </p:txBody>
      </p:sp>
      <p:sp>
        <p:nvSpPr>
          <p:cNvPr id="11" name="文本框 11">
            <a:extLst>
              <a:ext uri="{FF2B5EF4-FFF2-40B4-BE49-F238E27FC236}">
                <a16:creationId xmlns:a16="http://schemas.microsoft.com/office/drawing/2014/main" id="{DFE179E5-87DA-9C9D-30D9-53CCF8BF1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2543" y="3646872"/>
            <a:ext cx="2684860" cy="275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本科为临床医学</a:t>
            </a:r>
            <a:endParaRPr lang="zh-CN" altLang="en-US" sz="9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 descr="一群穿着白色衣服的人&#10;&#10;中度可信度描述已自动生成">
            <a:extLst>
              <a:ext uri="{FF2B5EF4-FFF2-40B4-BE49-F238E27FC236}">
                <a16:creationId xmlns:a16="http://schemas.microsoft.com/office/drawing/2014/main" id="{309F159E-D1B1-DE04-8816-0249CF3D80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916" y="3351121"/>
            <a:ext cx="2332709" cy="1558073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c564fb56-e65b-41eb-9595-7a3c2595a0b5"/>
  <p:tag name="COMMONDATA" val="eyJoZGlkIjoiM2M3YzM3ZjZjZmFlMzU2YzhjNmNhMzdmYzRjMDIzOTA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428</Words>
  <Application>Microsoft Office PowerPoint</Application>
  <PresentationFormat>全屏显示(16:9)</PresentationFormat>
  <Paragraphs>36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</vt:lpstr>
      <vt:lpstr>Arial</vt:lpstr>
      <vt:lpstr>Calibri</vt:lpstr>
      <vt:lpstr>Calibri Light</vt:lpstr>
      <vt:lpstr>1_Office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Yulei Wang</dc:creator>
  <cp:lastModifiedBy>Wang Yulei</cp:lastModifiedBy>
  <cp:revision>15</cp:revision>
  <dcterms:created xsi:type="dcterms:W3CDTF">2018-09-13T03:06:00Z</dcterms:created>
  <dcterms:modified xsi:type="dcterms:W3CDTF">2023-03-24T02:46:13Z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B5507E3BF708449DAC3C53918EC2E1C7</vt:lpwstr>
  </property>
</Properties>
</file>