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82" r:id="rId5"/>
  </p:sldIdLst>
  <p:sldSz cx="9144000" cy="5143500" type="screen16x9"/>
  <p:notesSz cx="7103745" cy="10234295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E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918" y="-108"/>
      </p:cViewPr>
      <p:guideLst>
        <p:guide orient="horz" pos="1524"/>
        <p:guide pos="28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837B1-3942-4B36-A9A2-6AF914CEB0A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"/>
          <p:cNvSpPr/>
          <p:nvPr/>
        </p:nvSpPr>
        <p:spPr>
          <a:xfrm>
            <a:off x="0" y="0"/>
            <a:ext cx="9144000" cy="2764971"/>
          </a:xfrm>
          <a:custGeom>
            <a:avLst/>
            <a:gdLst>
              <a:gd name="connsiteX0" fmla="*/ 0 w 12195175"/>
              <a:gd name="connsiteY0" fmla="*/ 0 h 2060848"/>
              <a:gd name="connsiteX1" fmla="*/ 12195175 w 12195175"/>
              <a:gd name="connsiteY1" fmla="*/ 0 h 2060848"/>
              <a:gd name="connsiteX2" fmla="*/ 12195175 w 12195175"/>
              <a:gd name="connsiteY2" fmla="*/ 2060848 h 2060848"/>
              <a:gd name="connsiteX3" fmla="*/ 0 w 12195175"/>
              <a:gd name="connsiteY3" fmla="*/ 2060848 h 2060848"/>
              <a:gd name="connsiteX4" fmla="*/ 0 w 12195175"/>
              <a:gd name="connsiteY4" fmla="*/ 0 h 2060848"/>
              <a:gd name="connsiteX0-1" fmla="*/ 0 w 12195175"/>
              <a:gd name="connsiteY0-2" fmla="*/ 0 h 2060848"/>
              <a:gd name="connsiteX1-3" fmla="*/ 12195175 w 12195175"/>
              <a:gd name="connsiteY1-4" fmla="*/ 0 h 2060848"/>
              <a:gd name="connsiteX2-5" fmla="*/ 12195175 w 12195175"/>
              <a:gd name="connsiteY2-6" fmla="*/ 2060848 h 2060848"/>
              <a:gd name="connsiteX3-7" fmla="*/ 6096000 w 12195175"/>
              <a:gd name="connsiteY3-8" fmla="*/ 2046514 h 2060848"/>
              <a:gd name="connsiteX4-9" fmla="*/ 0 w 12195175"/>
              <a:gd name="connsiteY4-10" fmla="*/ 2060848 h 2060848"/>
              <a:gd name="connsiteX5" fmla="*/ 0 w 12195175"/>
              <a:gd name="connsiteY5" fmla="*/ 0 h 2060848"/>
              <a:gd name="connsiteX0-11" fmla="*/ 0 w 12195175"/>
              <a:gd name="connsiteY0-12" fmla="*/ 0 h 3686628"/>
              <a:gd name="connsiteX1-13" fmla="*/ 12195175 w 12195175"/>
              <a:gd name="connsiteY1-14" fmla="*/ 0 h 3686628"/>
              <a:gd name="connsiteX2-15" fmla="*/ 12195175 w 12195175"/>
              <a:gd name="connsiteY2-16" fmla="*/ 2060848 h 3686628"/>
              <a:gd name="connsiteX3-17" fmla="*/ 6081486 w 12195175"/>
              <a:gd name="connsiteY3-18" fmla="*/ 3686628 h 3686628"/>
              <a:gd name="connsiteX4-19" fmla="*/ 0 w 12195175"/>
              <a:gd name="connsiteY4-20" fmla="*/ 2060848 h 3686628"/>
              <a:gd name="connsiteX5-21" fmla="*/ 0 w 12195175"/>
              <a:gd name="connsiteY5-22" fmla="*/ 0 h 3686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3686628">
                <a:moveTo>
                  <a:pt x="0" y="0"/>
                </a:moveTo>
                <a:lnTo>
                  <a:pt x="12195175" y="0"/>
                </a:lnTo>
                <a:lnTo>
                  <a:pt x="12195175" y="2060848"/>
                </a:lnTo>
                <a:lnTo>
                  <a:pt x="6081486" y="3686628"/>
                </a:lnTo>
                <a:lnTo>
                  <a:pt x="0" y="2060848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/>
          <p:nvPr/>
        </p:nvSpPr>
        <p:spPr>
          <a:xfrm>
            <a:off x="0" y="-20538"/>
            <a:ext cx="9144000" cy="1883229"/>
          </a:xfrm>
          <a:custGeom>
            <a:avLst/>
            <a:gdLst>
              <a:gd name="connsiteX0" fmla="*/ 0 w 12195175"/>
              <a:gd name="connsiteY0" fmla="*/ 0 h 908720"/>
              <a:gd name="connsiteX1" fmla="*/ 12195175 w 12195175"/>
              <a:gd name="connsiteY1" fmla="*/ 0 h 908720"/>
              <a:gd name="connsiteX2" fmla="*/ 12195175 w 12195175"/>
              <a:gd name="connsiteY2" fmla="*/ 908720 h 908720"/>
              <a:gd name="connsiteX3" fmla="*/ 0 w 12195175"/>
              <a:gd name="connsiteY3" fmla="*/ 908720 h 908720"/>
              <a:gd name="connsiteX4" fmla="*/ 0 w 12195175"/>
              <a:gd name="connsiteY4" fmla="*/ 0 h 908720"/>
              <a:gd name="connsiteX0-1" fmla="*/ 0 w 12195175"/>
              <a:gd name="connsiteY0-2" fmla="*/ 0 h 908720"/>
              <a:gd name="connsiteX1-3" fmla="*/ 12195175 w 12195175"/>
              <a:gd name="connsiteY1-4" fmla="*/ 0 h 908720"/>
              <a:gd name="connsiteX2-5" fmla="*/ 12195175 w 12195175"/>
              <a:gd name="connsiteY2-6" fmla="*/ 908720 h 908720"/>
              <a:gd name="connsiteX3-7" fmla="*/ 6096000 w 12195175"/>
              <a:gd name="connsiteY3-8" fmla="*/ 899886 h 908720"/>
              <a:gd name="connsiteX4-9" fmla="*/ 0 w 12195175"/>
              <a:gd name="connsiteY4-10" fmla="*/ 908720 h 908720"/>
              <a:gd name="connsiteX5" fmla="*/ 0 w 12195175"/>
              <a:gd name="connsiteY5" fmla="*/ 0 h 908720"/>
              <a:gd name="connsiteX0-11" fmla="*/ 0 w 12195175"/>
              <a:gd name="connsiteY0-12" fmla="*/ 0 h 2510972"/>
              <a:gd name="connsiteX1-13" fmla="*/ 12195175 w 12195175"/>
              <a:gd name="connsiteY1-14" fmla="*/ 0 h 2510972"/>
              <a:gd name="connsiteX2-15" fmla="*/ 12195175 w 12195175"/>
              <a:gd name="connsiteY2-16" fmla="*/ 908720 h 2510972"/>
              <a:gd name="connsiteX3-17" fmla="*/ 6052458 w 12195175"/>
              <a:gd name="connsiteY3-18" fmla="*/ 2510972 h 2510972"/>
              <a:gd name="connsiteX4-19" fmla="*/ 0 w 12195175"/>
              <a:gd name="connsiteY4-20" fmla="*/ 908720 h 2510972"/>
              <a:gd name="connsiteX5-21" fmla="*/ 0 w 12195175"/>
              <a:gd name="connsiteY5-22" fmla="*/ 0 h 25109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2510972">
                <a:moveTo>
                  <a:pt x="0" y="0"/>
                </a:moveTo>
                <a:lnTo>
                  <a:pt x="12195175" y="0"/>
                </a:lnTo>
                <a:lnTo>
                  <a:pt x="12195175" y="908720"/>
                </a:lnTo>
                <a:lnTo>
                  <a:pt x="6052458" y="2510972"/>
                </a:lnTo>
                <a:lnTo>
                  <a:pt x="0" y="9087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4"/>
          <p:cNvSpPr/>
          <p:nvPr/>
        </p:nvSpPr>
        <p:spPr>
          <a:xfrm>
            <a:off x="0" y="4516339"/>
            <a:ext cx="9144000" cy="647699"/>
          </a:xfrm>
          <a:custGeom>
            <a:avLst/>
            <a:gdLst>
              <a:gd name="connsiteX0" fmla="*/ 0 w 12195175"/>
              <a:gd name="connsiteY0" fmla="*/ 0 h 404664"/>
              <a:gd name="connsiteX1" fmla="*/ 12195175 w 12195175"/>
              <a:gd name="connsiteY1" fmla="*/ 0 h 404664"/>
              <a:gd name="connsiteX2" fmla="*/ 12195175 w 12195175"/>
              <a:gd name="connsiteY2" fmla="*/ 404664 h 404664"/>
              <a:gd name="connsiteX3" fmla="*/ 0 w 12195175"/>
              <a:gd name="connsiteY3" fmla="*/ 404664 h 404664"/>
              <a:gd name="connsiteX4" fmla="*/ 0 w 12195175"/>
              <a:gd name="connsiteY4" fmla="*/ 0 h 404664"/>
              <a:gd name="connsiteX0-1" fmla="*/ 0 w 12195175"/>
              <a:gd name="connsiteY0-2" fmla="*/ 8993 h 413657"/>
              <a:gd name="connsiteX1-3" fmla="*/ 6096000 w 12195175"/>
              <a:gd name="connsiteY1-4" fmla="*/ 0 h 413657"/>
              <a:gd name="connsiteX2-5" fmla="*/ 12195175 w 12195175"/>
              <a:gd name="connsiteY2-6" fmla="*/ 8993 h 413657"/>
              <a:gd name="connsiteX3-7" fmla="*/ 12195175 w 12195175"/>
              <a:gd name="connsiteY3-8" fmla="*/ 413657 h 413657"/>
              <a:gd name="connsiteX4-9" fmla="*/ 0 w 12195175"/>
              <a:gd name="connsiteY4-10" fmla="*/ 413657 h 413657"/>
              <a:gd name="connsiteX5" fmla="*/ 0 w 12195175"/>
              <a:gd name="connsiteY5" fmla="*/ 8993 h 413657"/>
              <a:gd name="connsiteX0-11" fmla="*/ 0 w 12195175"/>
              <a:gd name="connsiteY0-12" fmla="*/ 458935 h 863599"/>
              <a:gd name="connsiteX1-13" fmla="*/ 6052457 w 12195175"/>
              <a:gd name="connsiteY1-14" fmla="*/ 0 h 863599"/>
              <a:gd name="connsiteX2-15" fmla="*/ 12195175 w 12195175"/>
              <a:gd name="connsiteY2-16" fmla="*/ 458935 h 863599"/>
              <a:gd name="connsiteX3-17" fmla="*/ 12195175 w 12195175"/>
              <a:gd name="connsiteY3-18" fmla="*/ 863599 h 863599"/>
              <a:gd name="connsiteX4-19" fmla="*/ 0 w 12195175"/>
              <a:gd name="connsiteY4-20" fmla="*/ 863599 h 863599"/>
              <a:gd name="connsiteX5-21" fmla="*/ 0 w 12195175"/>
              <a:gd name="connsiteY5-22" fmla="*/ 458935 h 8635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2195175" h="863599">
                <a:moveTo>
                  <a:pt x="0" y="458935"/>
                </a:moveTo>
                <a:lnTo>
                  <a:pt x="6052457" y="0"/>
                </a:lnTo>
                <a:lnTo>
                  <a:pt x="12195175" y="458935"/>
                </a:lnTo>
                <a:lnTo>
                  <a:pt x="12195175" y="863599"/>
                </a:lnTo>
                <a:lnTo>
                  <a:pt x="0" y="863599"/>
                </a:lnTo>
                <a:lnTo>
                  <a:pt x="0" y="45893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1"/>
          <p:cNvSpPr>
            <a:spLocks noGrp="1"/>
          </p:cNvSpPr>
          <p:nvPr>
            <p:ph type="ctrTitle"/>
          </p:nvPr>
        </p:nvSpPr>
        <p:spPr>
          <a:xfrm>
            <a:off x="1143893" y="2804139"/>
            <a:ext cx="6856214" cy="6684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副标题 2"/>
          <p:cNvSpPr>
            <a:spLocks noGrp="1"/>
          </p:cNvSpPr>
          <p:nvPr>
            <p:ph type="subTitle" idx="1"/>
          </p:nvPr>
        </p:nvSpPr>
        <p:spPr>
          <a:xfrm>
            <a:off x="1143893" y="3506217"/>
            <a:ext cx="6856214" cy="4696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500" b="1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065" indent="0" algn="ctr">
              <a:buNone/>
              <a:defRPr sz="1200"/>
            </a:lvl4pPr>
            <a:lvl5pPr marL="1370965" indent="0" algn="ctr">
              <a:buNone/>
              <a:defRPr sz="1200"/>
            </a:lvl5pPr>
            <a:lvl6pPr marL="1713865" indent="0" algn="ctr">
              <a:buNone/>
              <a:defRPr sz="1200"/>
            </a:lvl6pPr>
            <a:lvl7pPr marL="2056765" indent="0" algn="ctr">
              <a:buNone/>
              <a:defRPr sz="1200"/>
            </a:lvl7pPr>
            <a:lvl8pPr marL="2399665" indent="0" algn="ctr">
              <a:buNone/>
              <a:defRPr sz="1200"/>
            </a:lvl8pPr>
            <a:lvl9pPr marL="2742565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1" y="413659"/>
            <a:ext cx="7886700" cy="41692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1" y="1626645"/>
            <a:ext cx="9144001" cy="189021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1675413" y="2171437"/>
            <a:ext cx="887762" cy="8006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</a:ln>
          <a:effectLst>
            <a:innerShdw blurRad="63500" dist="50800" dir="13500000">
              <a:schemeClr val="accent4">
                <a:alpha val="50000"/>
              </a:schemeClr>
            </a:innerShdw>
          </a:effectLst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/>
          </a:p>
        </p:txBody>
      </p:sp>
      <p:sp>
        <p:nvSpPr>
          <p:cNvPr id="9" name="KSO_Shape"/>
          <p:cNvSpPr/>
          <p:nvPr/>
        </p:nvSpPr>
        <p:spPr bwMode="auto">
          <a:xfrm>
            <a:off x="1909226" y="2405200"/>
            <a:ext cx="439136" cy="333098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572000" y="1923678"/>
            <a:ext cx="2699597" cy="7316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0" y="2688748"/>
            <a:ext cx="2699597" cy="80110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9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6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</p:spPr>
        <p:txBody>
          <a:bodyPr anchor="ctr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08721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961707"/>
            <a:ext cx="3868340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08721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065" indent="0">
              <a:buNone/>
              <a:defRPr sz="1200" b="1"/>
            </a:lvl4pPr>
            <a:lvl5pPr marL="1370965" indent="0">
              <a:buNone/>
              <a:defRPr sz="1200" b="1"/>
            </a:lvl5pPr>
            <a:lvl6pPr marL="1713865" indent="0">
              <a:buNone/>
              <a:defRPr sz="1200" b="1"/>
            </a:lvl6pPr>
            <a:lvl7pPr marL="2056765" indent="0">
              <a:buNone/>
              <a:defRPr sz="1200" b="1"/>
            </a:lvl7pPr>
            <a:lvl8pPr marL="2399665" indent="0">
              <a:buNone/>
              <a:defRPr sz="1200" b="1"/>
            </a:lvl8pPr>
            <a:lvl9pPr marL="2742565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961707"/>
            <a:ext cx="3887391" cy="26805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圆形白边（2016）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28600" y="171450"/>
            <a:ext cx="714375" cy="7143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9293" y="1574904"/>
            <a:ext cx="5004707" cy="1609168"/>
          </a:xfrm>
          <a:prstGeom prst="rect">
            <a:avLst/>
          </a:prstGeom>
          <a:solidFill>
            <a:schemeClr val="accent2">
              <a:lumMod val="50000"/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5056026"/>
            <a:ext cx="9144000" cy="87474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872403" y="2193708"/>
            <a:ext cx="7180928" cy="102611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defRPr sz="5000" b="1">
                <a:solidFill>
                  <a:schemeClr val="accent1"/>
                </a:solidFill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省医新logo-上下2019--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175" y="322595"/>
            <a:ext cx="3829050" cy="51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28650" y="535256"/>
            <a:ext cx="3511241" cy="1071121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31888" y="535255"/>
            <a:ext cx="4283912" cy="4052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065" indent="0">
              <a:buNone/>
              <a:defRPr sz="1500"/>
            </a:lvl4pPr>
            <a:lvl5pPr marL="1370965" indent="0">
              <a:buNone/>
              <a:defRPr sz="1500"/>
            </a:lvl5pPr>
            <a:lvl6pPr marL="1713865" indent="0">
              <a:buNone/>
              <a:defRPr sz="1500"/>
            </a:lvl6pPr>
            <a:lvl7pPr marL="2056765" indent="0">
              <a:buNone/>
              <a:defRPr sz="1500"/>
            </a:lvl7pPr>
            <a:lvl8pPr marL="2399665" indent="0">
              <a:buNone/>
              <a:defRPr sz="1500"/>
            </a:lvl8pPr>
            <a:lvl9pPr marL="2742565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8650" y="1735405"/>
            <a:ext cx="3511241" cy="285869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065" indent="0">
              <a:buNone/>
              <a:defRPr sz="800"/>
            </a:lvl4pPr>
            <a:lvl5pPr marL="1370965" indent="0">
              <a:buNone/>
              <a:defRPr sz="800"/>
            </a:lvl5pPr>
            <a:lvl6pPr marL="1713865" indent="0">
              <a:buNone/>
              <a:defRPr sz="800"/>
            </a:lvl6pPr>
            <a:lvl7pPr marL="2056765" indent="0">
              <a:buNone/>
              <a:defRPr sz="800"/>
            </a:lvl7pPr>
            <a:lvl8pPr marL="2399665" indent="0">
              <a:buNone/>
              <a:defRPr sz="800"/>
            </a:lvl8pPr>
            <a:lvl9pPr marL="2742565" indent="0">
              <a:buNone/>
              <a:defRPr sz="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pic>
        <p:nvPicPr>
          <p:cNvPr id="9" name="图片 8" descr="省医最新LOGO-圆201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9550" y="114300"/>
            <a:ext cx="568073" cy="56807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833674" y="273844"/>
            <a:ext cx="681676" cy="4358879"/>
          </a:xfrm>
          <a:prstGeom prst="rect">
            <a:avLst/>
          </a:prstGeom>
        </p:spPr>
        <p:txBody>
          <a:bodyPr vert="eaVert">
            <a:normAutofit/>
          </a:bodyPr>
          <a:lstStyle>
            <a:lvl1pPr>
              <a:defRPr sz="3300"/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7084832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486" y="273844"/>
            <a:ext cx="788464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486" y="1369219"/>
            <a:ext cx="7884647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628486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162" y="4767263"/>
            <a:ext cx="3085297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6268" y="4767263"/>
            <a:ext cx="2056865" cy="273844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654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5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4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3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015" indent="-17081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9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7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6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65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image" Target="../media/image6.emf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2" Type="http://schemas.openxmlformats.org/officeDocument/2006/relationships/notesSlide" Target="../notesSlides/notesSlide1.xml"/><Relationship Id="rId21" Type="http://schemas.openxmlformats.org/officeDocument/2006/relationships/slideLayout" Target="../slideLayouts/slideLayout2.xml"/><Relationship Id="rId20" Type="http://schemas.openxmlformats.org/officeDocument/2006/relationships/tags" Target="../tags/tag21.xml"/><Relationship Id="rId2" Type="http://schemas.openxmlformats.org/officeDocument/2006/relationships/tags" Target="../tags/tag5.xml"/><Relationship Id="rId19" Type="http://schemas.openxmlformats.org/officeDocument/2006/relationships/image" Target="../media/image7.jpeg"/><Relationship Id="rId18" Type="http://schemas.openxmlformats.org/officeDocument/2006/relationships/tags" Target="../tags/tag20.xml"/><Relationship Id="rId17" Type="http://schemas.openxmlformats.org/officeDocument/2006/relationships/tags" Target="../tags/tag19.xml"/><Relationship Id="rId16" Type="http://schemas.openxmlformats.org/officeDocument/2006/relationships/tags" Target="../tags/tag18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4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hemeOverride" Target="../theme/themeOverride1.xml"/><Relationship Id="rId3" Type="http://schemas.openxmlformats.org/officeDocument/2006/relationships/tags" Target="../tags/tag23.xml"/><Relationship Id="rId2" Type="http://schemas.openxmlformats.org/officeDocument/2006/relationships/image" Target="../media/image8.png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1227455" y="0"/>
            <a:ext cx="7916545" cy="9315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7" name="文本框 2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27150" y="8890"/>
            <a:ext cx="933450" cy="463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  <a:scene3d>
              <a:camera prst="orthographicFront"/>
              <a:lightRig rig="threePt" dir="t"/>
            </a:scene3d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刘健</a:t>
            </a:r>
            <a:endParaRPr kumimoji="0" lang="zh-CN" altLang="zh-CN" sz="2000" b="1" i="0" u="none" strike="noStrike" kern="1200" cap="none" spc="0" normalizeH="0" baseline="0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3" name="文本框 22"/>
          <p:cNvSpPr txBox="1"/>
          <p:nvPr>
            <p:custDataLst>
              <p:tags r:id="rId3"/>
            </p:custDataLst>
          </p:nvPr>
        </p:nvSpPr>
        <p:spPr>
          <a:xfrm>
            <a:off x="2197795" y="10483"/>
            <a:ext cx="5251450" cy="306705"/>
          </a:xfrm>
          <a:prstGeom prst="rect">
            <a:avLst/>
          </a:prstGeom>
          <a:noFill/>
        </p:spPr>
        <p:txBody>
          <a:bodyPr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副主任医师，硕士生导师</a:t>
            </a:r>
            <a:endParaRPr kumimoji="0" lang="zh-CN" altLang="en-US" sz="1400" b="1" i="0" u="none" strike="noStrike" kern="1200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2174875" y="186690"/>
            <a:ext cx="7124065" cy="798830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000" b="1" i="0" u="none" strike="noStrike" cap="none" spc="12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中华医学会胸心血管外科学分会青委会委员；中国医师协会心血管外科医师分会青委会委员；国际微创心胸外科学会会员；国家心血管病专家委员会微创心血管外科专委会委员；《中华生物医学工程杂志》中青年编委；《中华生物医学工程杂志》、《中国胸心血管外科临床杂志》等杂志审稿专家</a:t>
            </a:r>
            <a:endParaRPr kumimoji="0" lang="zh-CN" altLang="en-US" sz="1000" b="1" i="0" u="none" strike="noStrike" cap="none" spc="12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13" name="文本框 12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901950"/>
            <a:ext cx="1228090" cy="2002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科室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部门</a:t>
            </a:r>
            <a:r>
              <a:rPr lang="en-US" altLang="zh-CN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: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广东省人民医院瓣膜及冠心病外科</a:t>
            </a: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邮箱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Jameslau1984@sina.com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11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69683" y="997268"/>
            <a:ext cx="309562" cy="35877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7412" name="文本框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452880" y="1422400"/>
            <a:ext cx="2289810" cy="5530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临床医学专业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型硕士：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名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421" name="文本框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07173" y="1025208"/>
            <a:ext cx="318791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</a:t>
            </a: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招生计划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1" name="文本框 2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73040" y="-8890"/>
            <a:ext cx="3771265" cy="275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招生单位：广东省心血管病研究所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 </a:t>
            </a:r>
            <a:r>
              <a:rPr kumimoji="0" lang="zh-CN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招生代码：</a:t>
            </a:r>
            <a:r>
              <a:rPr kumimoji="0" lang="en-US" altLang="zh-CN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88911</a:t>
            </a:r>
            <a:endParaRPr kumimoji="0" lang="en-US" altLang="zh-CN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7422" name="图片 24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63272" y="217270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3" name="文本框 2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36941" y="2172778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工作经历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452880" y="2661920"/>
            <a:ext cx="3141345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lvl="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2001-09至2006-06    南昌大学  学士</a:t>
            </a:r>
            <a:endParaRPr 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2017-09至2020-07    广东省心血管病研究所  硕士</a:t>
            </a:r>
            <a:endParaRPr 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2014-07至2014-10   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林雪平大学  </a:t>
            </a: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访问学者</a:t>
            </a:r>
            <a:endParaRPr 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1" hangingPunct="1">
              <a:defRPr/>
            </a:pP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2018-12至今              </a:t>
            </a:r>
            <a:r>
              <a:rPr lang="zh-CN" alt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广东省人民医院  </a:t>
            </a:r>
            <a:r>
              <a:rPr lang="en-US" sz="1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副主任医师</a:t>
            </a:r>
            <a:endParaRPr lang="en-US" sz="10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2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1270257" y="3523980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2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36941" y="3524058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招生要求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15" name="图片 24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7" cstate="print"/>
          <a:srcRect t="3896" r="91544" b="3088"/>
          <a:stretch>
            <a:fillRect/>
          </a:stretch>
        </p:blipFill>
        <p:spPr bwMode="auto">
          <a:xfrm>
            <a:off x="4707512" y="985885"/>
            <a:ext cx="3095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2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975466" y="997393"/>
            <a:ext cx="894080" cy="306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科研工作</a:t>
            </a:r>
            <a:endParaRPr kumimoji="0" lang="zh-CN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414" name="文本框 13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695190" y="1455420"/>
            <a:ext cx="4215130" cy="3130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研究方向：心血管外科，微创心脏外科，经导管介入瓣膜手术，房颤外科微创射频消融；</a:t>
            </a:r>
            <a:endParaRPr lang="zh-CN" altLang="en-US" sz="12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lang="zh-CN" altLang="en-US" sz="12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主要业绩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: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以第一作者或通讯作者身份发表数十篇论文于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European Journal of Cardio-Thoracic Surgery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、Bioengineering &amp; Translational Medicine、Journal of Ca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rdiac Surgery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、中国胸心外科临床杂志等国内外富有影响力杂志，其中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SCI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收录论文十余篇。一项国家授权专利。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研究资助：</a:t>
            </a:r>
            <a:r>
              <a:rPr kumimoji="0" lang="zh-CN" altLang="en-US" sz="1200" i="0" u="none" strike="noStrike" kern="1200" cap="none" spc="0" normalizeH="0" baseline="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获得</a:t>
            </a:r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获得广州市科技计划项目支持，目前在研经费</a:t>
            </a:r>
            <a:r>
              <a:rPr 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约</a:t>
            </a:r>
            <a:r>
              <a:rPr lang="en-US" altLang="zh-CN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65</a:t>
            </a:r>
            <a:r>
              <a:rPr kumimoji="0" lang="zh-CN" alt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万。</a:t>
            </a:r>
            <a:endParaRPr kumimoji="0" lang="zh-CN" altLang="en-US" sz="1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lvl="0" algn="just" eaLnBrk="1" hangingPunct="1">
              <a:lnSpc>
                <a:spcPct val="120000"/>
              </a:lnSpc>
              <a:spcBef>
                <a:spcPts val="600"/>
              </a:spcBef>
              <a:defRPr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6700" y="3933190"/>
            <a:ext cx="30575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2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性格开朗，积极上进，吃苦耐劳，热爱集体，热爱专业，有良好的英文文献阅读能力</a:t>
            </a:r>
            <a:endParaRPr lang="en-US" altLang="zh-CN" sz="12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200"/>
          </a:p>
        </p:txBody>
      </p:sp>
      <p:pic>
        <p:nvPicPr>
          <p:cNvPr id="3" name="Inline Text Wrapping Picture" descr="Inline Text Wrapping Picture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1600" y="1104265"/>
            <a:ext cx="1024255" cy="1316355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954655" y="2077720"/>
            <a:ext cx="5867400" cy="98806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级广东省心血管病</a:t>
            </a:r>
            <a:b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</a:br>
            <a:r>
              <a: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rPr>
              <a:t>研究所研究生招生复试</a:t>
            </a:r>
            <a:endParaRPr lang="zh-CN" altLang="en-US" sz="3600" b="1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 descr="右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271" y="444112"/>
            <a:ext cx="2301517" cy="898913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2782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SLIDE_SIZE" val="828*343"/>
  <p:tag name="KSO_WM_SLIDE_POSITION" val="66*144"/>
  <p:tag name="KSO_WM_SLIDE_LAYOUT_CNT" val="1_1"/>
  <p:tag name="KSO_WM_SLIDE_LAYOUT" val="a_f"/>
  <p:tag name="KSO_WM_BEAUTIFY_FLAG" val="#wm#"/>
  <p:tag name="KSO_WM_SLIDE_TYPE" val="text"/>
  <p:tag name="KSO_WM_SLIDE_ITEM_CNT" val="1"/>
  <p:tag name="KSO_WM_SLIDE_INDEX" val="2"/>
  <p:tag name="KSO_WM_SLIDE_ID" val="custom20182782_2"/>
  <p:tag name="KSO_WM_TAG_VERSION" val="1.0"/>
  <p:tag name="KSO_WM_TEMPLATE_INDEX" val="20182782"/>
  <p:tag name="KSO_WM_TEMPLATE_CATEGORY" val="custom"/>
</p:tagLst>
</file>

<file path=ppt/tags/tag22.xml><?xml version="1.0" encoding="utf-8"?>
<p:tagLst xmlns:p="http://schemas.openxmlformats.org/presentationml/2006/main">
  <p:tag name="KSO_WM_TEMPLATE_CATEGORY" val="custom"/>
  <p:tag name="KSO_WM_TEMPLATE_INDEX" val="20182782"/>
  <p:tag name="KSO_WM_UNIT_TYPE" val="a"/>
  <p:tag name="KSO_WM_UNIT_INDEX" val="1"/>
  <p:tag name="KSO_WM_UNIT_ID" val="custom20182782_12*a*1"/>
  <p:tag name="KSO_WM_UNIT_LAYERLEVEL" val="1"/>
  <p:tag name="KSO_WM_UNIT_VALUE" val="18"/>
  <p:tag name="KSO_WM_UNIT_ISCONTENTSTITLE" val="0"/>
  <p:tag name="KSO_WM_UNIT_HIGHLIGHT" val="0"/>
  <p:tag name="KSO_WM_UNIT_COMPATIBLE" val="0"/>
  <p:tag name="KSO_WM_UNIT_CLEAR" val="0"/>
  <p:tag name="KSO_WM_BEAUTIFY_FLAG" val="#wm#"/>
  <p:tag name="KSO_WM_TAG_VERSION" val="1.0"/>
  <p:tag name="KSO_WM_UNIT_PRESET_TEXT" val="SECTION TITLE"/>
</p:tagLst>
</file>

<file path=ppt/tags/tag23.xml><?xml version="1.0" encoding="utf-8"?>
<p:tagLst xmlns:p="http://schemas.openxmlformats.org/presentationml/2006/main">
  <p:tag name="KSO_WM_TEMPLATE_CATEGORY" val="custom"/>
  <p:tag name="KSO_WM_TEMPLATE_INDEX" val="20182782"/>
  <p:tag name="KSO_WM_TAG_VERSION" val="1.0"/>
  <p:tag name="KSO_WM_SLIDE_ID" val="custom20182782_12"/>
  <p:tag name="KSO_WM_SLIDE_INDEX" val="12"/>
  <p:tag name="KSO_WM_SLIDE_ITEM_CNT" val="2"/>
  <p:tag name="KSO_WM_SLIDE_LAYOUT" val="a_f"/>
  <p:tag name="KSO_WM_SLIDE_LAYOUT_CNT" val="1_1"/>
  <p:tag name="KSO_WM_SLIDE_TYPE" val="sectionTitle"/>
  <p:tag name="KSO_WM_BEAUTIFY_FLAG" val="#wm#"/>
</p:tagLst>
</file>

<file path=ppt/tags/tag3.xml><?xml version="1.0" encoding="utf-8"?>
<p:tagLst xmlns:p="http://schemas.openxmlformats.org/presentationml/2006/main">
  <p:tag name="KSO_WM_TEMPLATE_CATEGORY" val="custom"/>
  <p:tag name="KSO_WM_TEMPLATE_INDEX" val="20182782"/>
  <p:tag name="KSO_WM_TAG_VERSION" val="1.0"/>
  <p:tag name="KSO_WM_BEAUTIFY_FLAG" val="#wm#"/>
  <p:tag name="KSO_WM_TEMPLATE_THUMBS_INDEX" val="1、9、12、16、19、22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F5EB0"/>
      </a:accent1>
      <a:accent2>
        <a:srgbClr val="FFFFFF"/>
      </a:accent2>
      <a:accent3>
        <a:srgbClr val="404040"/>
      </a:accent3>
      <a:accent4>
        <a:srgbClr val="00000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F497D"/>
    </a:dk2>
    <a:lt2>
      <a:srgbClr val="EEECE1"/>
    </a:lt2>
    <a:accent1>
      <a:srgbClr val="2F5EB0"/>
    </a:accent1>
    <a:accent2>
      <a:srgbClr val="FFFFFF"/>
    </a:accent2>
    <a:accent3>
      <a:srgbClr val="404040"/>
    </a:accent3>
    <a:accent4>
      <a:srgbClr val="000000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WPS 演示</Application>
  <PresentationFormat>全屏显示(16:9)</PresentationFormat>
  <Paragraphs>42</Paragraphs>
  <Slides>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Arial Unicode MS</vt:lpstr>
      <vt:lpstr>1_Office 主题​​</vt:lpstr>
      <vt:lpstr>PowerPoint 演示文稿</vt:lpstr>
      <vt:lpstr>2023级广东省心血管病 研究所研究生招生复试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netuser</dc:creator>
  <cp:lastModifiedBy>Blue Sky</cp:lastModifiedBy>
  <cp:revision>19</cp:revision>
  <dcterms:created xsi:type="dcterms:W3CDTF">2018-09-13T03:06:00Z</dcterms:created>
  <dcterms:modified xsi:type="dcterms:W3CDTF">2023-03-30T11:17:34Z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  <property fmtid="{D5CDD505-2E9C-101B-9397-08002B2CF9AE}" pid="3" name="ICV">
    <vt:lpwstr>B5507E3BF708449DAC3C53918EC2E1C7</vt:lpwstr>
  </property>
</Properties>
</file>