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84" r:id="rId5"/>
    <p:sldId id="282" r:id="rId6"/>
  </p:sldIdLst>
  <p:sldSz cx="9144000" cy="5143500" type="screen16x9"/>
  <p:notesSz cx="7103745" cy="10234295"/>
  <p:custDataLst>
    <p:tags r:id="rId10"/>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987" autoAdjust="0"/>
    <p:restoredTop sz="94660"/>
  </p:normalViewPr>
  <p:slideViewPr>
    <p:cSldViewPr snapToGrid="0" showGuides="1">
      <p:cViewPr>
        <p:scale>
          <a:sx n="75" d="100"/>
          <a:sy n="75" d="100"/>
        </p:scale>
        <p:origin x="-918" y="-108"/>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gs" Target="tags/tag2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F837B1-3942-4B36-A9A2-6AF914CEB0A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endParaRPr lang="zh-CN" altLang="en-US" dirty="0"/>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smtClean="0"/>
              <a:t>单击此处编辑标题</a:t>
            </a:r>
            <a:endParaRPr lang="zh-CN" altLang="en-US" dirty="0"/>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smtClean="0"/>
              <a:t>单击此处编辑母版文本样式</a:t>
            </a:r>
            <a:endParaRPr lang="zh-CN" altLang="en-US" dirty="0" smtClean="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endParaRPr lang="zh-CN" altLang="en-US" dirty="0" smtClean="0"/>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endParaRPr lang="zh-CN" altLang="en-US" dirty="0" smtClean="0"/>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smtClean="0"/>
              <a:t>单击此处编辑标题</a:t>
            </a:r>
            <a:endParaRPr lang="zh-CN" altLang="en-US" dirty="0"/>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smtClean="0"/>
              <a:t>单击此处编辑标题</a:t>
            </a:r>
            <a:endParaRPr lang="zh-CN" altLang="en-US" dirty="0"/>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smtClean="0"/>
              <a:t>单击此处编辑母版文本样式</a:t>
            </a:r>
            <a:endParaRPr lang="zh-CN" altLang="en-US" dirty="0" smtClean="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smtClean="0"/>
              <a:t>单击此处编辑标题</a:t>
            </a:r>
            <a:endParaRPr lang="zh-CN" altLang="en-US" dirty="0"/>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3.xml"/><Relationship Id="rId13" Type="http://schemas.openxmlformats.org/officeDocument/2006/relationships/tags" Target="../tags/tag2.xml"/><Relationship Id="rId12" Type="http://schemas.openxmlformats.org/officeDocument/2006/relationships/tags" Target="../tags/tag1.xml"/><Relationship Id="rId11" Type="http://schemas.openxmlformats.org/officeDocument/2006/relationships/image" Target="../media/image5.pn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endParaRPr lang="zh-CN" altLang="en-US" dirty="0"/>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image" Target="../media/image6.emf"/><Relationship Id="rId3" Type="http://schemas.openxmlformats.org/officeDocument/2006/relationships/tags" Target="../tags/tag6.xml"/><Relationship Id="rId23" Type="http://schemas.openxmlformats.org/officeDocument/2006/relationships/notesSlide" Target="../notesSlides/notesSlide1.xml"/><Relationship Id="rId22" Type="http://schemas.openxmlformats.org/officeDocument/2006/relationships/slideLayout" Target="../slideLayouts/slideLayout2.xml"/><Relationship Id="rId21" Type="http://schemas.openxmlformats.org/officeDocument/2006/relationships/tags" Target="../tags/tag22.xml"/><Relationship Id="rId20" Type="http://schemas.openxmlformats.org/officeDocument/2006/relationships/image" Target="../media/image7.jpeg"/><Relationship Id="rId2" Type="http://schemas.openxmlformats.org/officeDocument/2006/relationships/tags" Target="../tags/tag5.xml"/><Relationship Id="rId19" Type="http://schemas.openxmlformats.org/officeDocument/2006/relationships/tags" Target="../tags/tag21.xml"/><Relationship Id="rId18" Type="http://schemas.openxmlformats.org/officeDocument/2006/relationships/tags" Target="../tags/tag20.xml"/><Relationship Id="rId17" Type="http://schemas.openxmlformats.org/officeDocument/2006/relationships/tags" Target="../tags/tag19.xml"/><Relationship Id="rId16" Type="http://schemas.openxmlformats.org/officeDocument/2006/relationships/tags" Target="../tags/tag18.xml"/><Relationship Id="rId15" Type="http://schemas.openxmlformats.org/officeDocument/2006/relationships/tags" Target="../tags/tag17.xml"/><Relationship Id="rId14" Type="http://schemas.openxmlformats.org/officeDocument/2006/relationships/tags" Target="../tags/tag16.xml"/><Relationship Id="rId13" Type="http://schemas.openxmlformats.org/officeDocument/2006/relationships/tags" Target="../tags/tag15.xml"/><Relationship Id="rId12" Type="http://schemas.openxmlformats.org/officeDocument/2006/relationships/tags" Target="../tags/tag14.xml"/><Relationship Id="rId11" Type="http://schemas.openxmlformats.org/officeDocument/2006/relationships/tags" Target="../tags/tag13.xml"/><Relationship Id="rId10" Type="http://schemas.openxmlformats.org/officeDocument/2006/relationships/tags" Target="../tags/tag12.xml"/><Relationship Id="rId1" Type="http://schemas.openxmlformats.org/officeDocument/2006/relationships/tags" Target="../tags/tag4.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6.emf"/></Relationships>
</file>

<file path=ppt/slides/_rels/slide3.xml.rels><?xml version="1.0" encoding="UTF-8" standalone="yes"?>
<Relationships xmlns="http://schemas.openxmlformats.org/package/2006/relationships"><Relationship Id="rId6" Type="http://schemas.openxmlformats.org/officeDocument/2006/relationships/notesSlide" Target="../notesSlides/notesSlide2.xml"/><Relationship Id="rId5" Type="http://schemas.openxmlformats.org/officeDocument/2006/relationships/slideLayout" Target="../slideLayouts/slideLayout3.xml"/><Relationship Id="rId4" Type="http://schemas.openxmlformats.org/officeDocument/2006/relationships/themeOverride" Target="../theme/themeOverride1.xml"/><Relationship Id="rId3" Type="http://schemas.openxmlformats.org/officeDocument/2006/relationships/tags" Target="../tags/tag24.xml"/><Relationship Id="rId2" Type="http://schemas.openxmlformats.org/officeDocument/2006/relationships/image" Target="../media/image10.png"/><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1"/>
            </p:custDataLst>
          </p:nvPr>
        </p:nvSpPr>
        <p:spPr>
          <a:xfrm>
            <a:off x="1227455" y="0"/>
            <a:ext cx="7916545" cy="931545"/>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2"/>
            </p:custDataLst>
          </p:nvPr>
        </p:nvSpPr>
        <p:spPr bwMode="auto">
          <a:xfrm>
            <a:off x="1327150" y="8890"/>
            <a:ext cx="1022350" cy="463550"/>
          </a:xfrm>
          <a:prstGeom prst="rect">
            <a:avLst/>
          </a:prstGeom>
          <a:noFill/>
          <a:ln w="9525">
            <a:noFill/>
            <a:miter lim="800000"/>
          </a:ln>
        </p:spPr>
        <p:txBody>
          <a:bodyPr>
            <a:noAutofit/>
            <a:scene3d>
              <a:camera prst="orthographicFront"/>
              <a:lightRig rig="threePt" dir="t"/>
            </a:scene3d>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郑秋</a:t>
            </a:r>
            <a:r>
              <a:rPr kumimoji="0" lang="zh-CN" altLang="zh-CN"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坚</a:t>
            </a:r>
            <a:endParaRPr kumimoji="0" lang="zh-CN" altLang="zh-CN" sz="2000" b="1" i="0" u="none" strike="noStrike" kern="1200" cap="none" spc="0" normalizeH="0" baseline="0" noProof="0" dirty="0">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pic>
        <p:nvPicPr>
          <p:cNvPr id="17411" name="图片 7"/>
          <p:cNvPicPr>
            <a:picLocks noChangeAspect="1"/>
          </p:cNvPicPr>
          <p:nvPr>
            <p:custDataLst>
              <p:tags r:id="rId3"/>
            </p:custDataLst>
          </p:nvPr>
        </p:nvPicPr>
        <p:blipFill>
          <a:blip r:embed="rId4" cstate="print"/>
          <a:srcRect t="3896" r="91544" b="3088"/>
          <a:stretch>
            <a:fillRect/>
          </a:stretch>
        </p:blipFill>
        <p:spPr bwMode="auto">
          <a:xfrm>
            <a:off x="1269683" y="997268"/>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5"/>
            </p:custDataLst>
          </p:nvPr>
        </p:nvSpPr>
        <p:spPr bwMode="auto">
          <a:xfrm>
            <a:off x="1579245" y="1409065"/>
            <a:ext cx="2690495" cy="475615"/>
          </a:xfrm>
          <a:prstGeom prst="rect">
            <a:avLst/>
          </a:prstGeom>
          <a:noFill/>
          <a:ln w="9525">
            <a:noFill/>
            <a:miter lim="800000"/>
          </a:ln>
        </p:spPr>
        <p:txBody>
          <a:bodyPr wrap="square">
            <a:spAutoFit/>
          </a:bodyPr>
          <a:p>
            <a:pPr lvl="0" eaLnBrk="1" hangingPunct="1">
              <a:lnSpc>
                <a:spcPct val="150000"/>
              </a:lnSpc>
              <a:defRPr/>
            </a:pPr>
            <a:r>
              <a:rPr lang="zh-CN" altLang="en-US" sz="1000" dirty="0">
                <a:solidFill>
                  <a:prstClr val="black"/>
                </a:solidFill>
                <a:latin typeface="微软雅黑" panose="020B0503020204020204" charset="-122"/>
                <a:ea typeface="微软雅黑" panose="020B0503020204020204" charset="-122"/>
                <a:sym typeface="+mn-ea"/>
              </a:rPr>
              <a:t>临床医学</a:t>
            </a:r>
            <a:r>
              <a:rPr sz="1000" dirty="0">
                <a:solidFill>
                  <a:prstClr val="black"/>
                </a:solidFill>
                <a:latin typeface="微软雅黑" panose="020B0503020204020204" charset="-122"/>
                <a:ea typeface="微软雅黑" panose="020B0503020204020204" charset="-122"/>
              </a:rPr>
              <a:t>专业型或学术型硕士研究生</a:t>
            </a:r>
            <a:r>
              <a:rPr lang="zh-CN" sz="1000" dirty="0">
                <a:solidFill>
                  <a:prstClr val="black"/>
                </a:solidFill>
                <a:latin typeface="微软雅黑" panose="020B0503020204020204" charset="-122"/>
                <a:ea typeface="微软雅黑" panose="020B0503020204020204" charset="-122"/>
              </a:rPr>
              <a:t>：</a:t>
            </a:r>
            <a:r>
              <a:rPr sz="1000" dirty="0">
                <a:solidFill>
                  <a:prstClr val="black"/>
                </a:solidFill>
                <a:latin typeface="微软雅黑" panose="020B0503020204020204" charset="-122"/>
                <a:ea typeface="微软雅黑" panose="020B0503020204020204" charset="-122"/>
              </a:rPr>
              <a:t>1名</a:t>
            </a:r>
            <a:endParaRPr sz="1000" dirty="0">
              <a:solidFill>
                <a:prstClr val="black"/>
              </a:solidFill>
              <a:latin typeface="微软雅黑" panose="020B0503020204020204" charset="-122"/>
              <a:ea typeface="微软雅黑" panose="020B0503020204020204" charset="-122"/>
            </a:endParaRPr>
          </a:p>
          <a:p>
            <a:pPr lvl="0" eaLnBrk="1" hangingPunct="1">
              <a:defRPr/>
            </a:pPr>
            <a:endParaRPr lang="en-US" altLang="zh-CN" sz="10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6"/>
            </p:custDataLst>
          </p:nvPr>
        </p:nvSpPr>
        <p:spPr bwMode="auto">
          <a:xfrm>
            <a:off x="1507173" y="1025208"/>
            <a:ext cx="3187910" cy="306705"/>
          </a:xfrm>
          <a:prstGeom prst="rect">
            <a:avLst/>
          </a:prstGeom>
          <a:noFill/>
          <a:ln w="9525">
            <a:noFill/>
            <a:miter lim="800000"/>
          </a:ln>
        </p:spPr>
        <p:txBody>
          <a:bodyPr wrap="squar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7"/>
            </p:custDataLst>
          </p:nvPr>
        </p:nvSpPr>
        <p:spPr bwMode="auto">
          <a:xfrm>
            <a:off x="5807710" y="132080"/>
            <a:ext cx="3448050" cy="275590"/>
          </a:xfrm>
          <a:prstGeom prst="rect">
            <a:avLst/>
          </a:prstGeom>
          <a:noFill/>
          <a:ln w="9525">
            <a:noFill/>
            <a:miter lim="800000"/>
          </a:ln>
        </p:spPr>
        <p:txBody>
          <a:bodyPr wrap="square">
            <a:spAutoFit/>
          </a:bodyPr>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      </a:t>
            </a: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招生代码：</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88911</a:t>
            </a:r>
            <a:endPar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17422" name="图片 24"/>
          <p:cNvPicPr>
            <a:picLocks noChangeAspect="1"/>
          </p:cNvPicPr>
          <p:nvPr>
            <p:custDataLst>
              <p:tags r:id="rId8"/>
            </p:custDataLst>
          </p:nvPr>
        </p:nvPicPr>
        <p:blipFill>
          <a:blip r:embed="rId4" cstate="print"/>
          <a:srcRect t="3896" r="91544" b="3088"/>
          <a:stretch>
            <a:fillRect/>
          </a:stretch>
        </p:blipFill>
        <p:spPr bwMode="auto">
          <a:xfrm>
            <a:off x="1268987" y="2315575"/>
            <a:ext cx="309562" cy="358775"/>
          </a:xfrm>
          <a:prstGeom prst="rect">
            <a:avLst/>
          </a:prstGeom>
          <a:noFill/>
          <a:ln w="9525">
            <a:noFill/>
            <a:miter lim="800000"/>
            <a:headEnd/>
            <a:tailEnd/>
          </a:ln>
        </p:spPr>
      </p:pic>
      <p:sp>
        <p:nvSpPr>
          <p:cNvPr id="17423" name="文本框 25"/>
          <p:cNvSpPr txBox="1">
            <a:spLocks noChangeArrowheads="1"/>
          </p:cNvSpPr>
          <p:nvPr>
            <p:custDataLst>
              <p:tags r:id="rId9"/>
            </p:custDataLst>
          </p:nvPr>
        </p:nvSpPr>
        <p:spPr bwMode="auto">
          <a:xfrm>
            <a:off x="1536941" y="2355023"/>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工作经历</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3" name="图片 24"/>
          <p:cNvPicPr>
            <a:picLocks noChangeAspect="1"/>
          </p:cNvPicPr>
          <p:nvPr>
            <p:custDataLst>
              <p:tags r:id="rId10"/>
            </p:custDataLst>
          </p:nvPr>
        </p:nvPicPr>
        <p:blipFill>
          <a:blip r:embed="rId4" cstate="print"/>
          <a:srcRect t="3896" r="91544" b="3088"/>
          <a:stretch>
            <a:fillRect/>
          </a:stretch>
        </p:blipFill>
        <p:spPr bwMode="auto">
          <a:xfrm>
            <a:off x="1263272" y="3874500"/>
            <a:ext cx="309562" cy="358775"/>
          </a:xfrm>
          <a:prstGeom prst="rect">
            <a:avLst/>
          </a:prstGeom>
          <a:noFill/>
          <a:ln w="9525">
            <a:noFill/>
            <a:miter lim="800000"/>
            <a:headEnd/>
            <a:tailEnd/>
          </a:ln>
        </p:spPr>
      </p:pic>
      <p:sp>
        <p:nvSpPr>
          <p:cNvPr id="14" name="文本框 25"/>
          <p:cNvSpPr txBox="1">
            <a:spLocks noChangeArrowheads="1"/>
          </p:cNvSpPr>
          <p:nvPr>
            <p:custDataLst>
              <p:tags r:id="rId11"/>
            </p:custDataLst>
          </p:nvPr>
        </p:nvSpPr>
        <p:spPr bwMode="auto">
          <a:xfrm>
            <a:off x="1531226" y="3899978"/>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5" name="图片 24"/>
          <p:cNvPicPr>
            <a:picLocks noChangeAspect="1"/>
          </p:cNvPicPr>
          <p:nvPr>
            <p:custDataLst>
              <p:tags r:id="rId12"/>
            </p:custDataLst>
          </p:nvPr>
        </p:nvPicPr>
        <p:blipFill>
          <a:blip r:embed="rId4" cstate="print"/>
          <a:srcRect t="3896" r="91544" b="3088"/>
          <a:stretch>
            <a:fillRect/>
          </a:stretch>
        </p:blipFill>
        <p:spPr bwMode="auto">
          <a:xfrm>
            <a:off x="4707512" y="985885"/>
            <a:ext cx="309562" cy="358775"/>
          </a:xfrm>
          <a:prstGeom prst="rect">
            <a:avLst/>
          </a:prstGeom>
          <a:noFill/>
          <a:ln w="9525">
            <a:noFill/>
            <a:miter lim="800000"/>
            <a:headEnd/>
            <a:tailEnd/>
          </a:ln>
        </p:spPr>
      </p:pic>
      <p:sp>
        <p:nvSpPr>
          <p:cNvPr id="16" name="文本框 25"/>
          <p:cNvSpPr txBox="1">
            <a:spLocks noChangeArrowheads="1"/>
          </p:cNvSpPr>
          <p:nvPr>
            <p:custDataLst>
              <p:tags r:id="rId13"/>
            </p:custDataLst>
          </p:nvPr>
        </p:nvSpPr>
        <p:spPr bwMode="auto">
          <a:xfrm>
            <a:off x="4975466" y="997393"/>
            <a:ext cx="894080" cy="306705"/>
          </a:xfrm>
          <a:prstGeom prst="rect">
            <a:avLst/>
          </a:prstGeom>
          <a:noFill/>
          <a:ln w="9525">
            <a:noFill/>
            <a:miter lim="800000"/>
          </a:ln>
        </p:spPr>
        <p:txBody>
          <a:bodyPr wrap="none">
            <a:spAutoFit/>
          </a:bodyPr>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endPar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9" name="矩形 28"/>
          <p:cNvSpPr/>
          <p:nvPr>
            <p:custDataLst>
              <p:tags r:id="rId14"/>
            </p:custDataLst>
          </p:nvPr>
        </p:nvSpPr>
        <p:spPr>
          <a:xfrm>
            <a:off x="1579245" y="2737485"/>
            <a:ext cx="3330575" cy="798830"/>
          </a:xfrm>
          <a:prstGeom prst="rect">
            <a:avLst/>
          </a:prstGeom>
        </p:spPr>
        <p:txBody>
          <a:bodyPr wrap="square">
            <a:spAutoFit/>
          </a:bodyPr>
          <a:p>
            <a:pPr marL="228600" indent="-228600"/>
            <a:r>
              <a:rPr lang="en-US" altLang="zh-CN" sz="900" dirty="0" smtClean="0">
                <a:solidFill>
                  <a:prstClr val="black"/>
                </a:solidFill>
                <a:latin typeface="微软雅黑" panose="020B0503020204020204" charset="-122"/>
                <a:ea typeface="微软雅黑" panose="020B0503020204020204" charset="-122"/>
              </a:rPr>
              <a:t>1982.09-1988.07</a:t>
            </a:r>
            <a:r>
              <a:rPr lang="zh-CN" altLang="en-US" sz="900" dirty="0" smtClean="0">
                <a:solidFill>
                  <a:prstClr val="black"/>
                </a:solidFill>
                <a:latin typeface="微软雅黑" panose="020B0503020204020204" charset="-122"/>
                <a:ea typeface="微软雅黑" panose="020B0503020204020204" charset="-122"/>
              </a:rPr>
              <a:t> ：  中山医科大学</a:t>
            </a:r>
            <a:r>
              <a:rPr lang="en-US" altLang="zh-CN" sz="900" dirty="0" smtClean="0">
                <a:solidFill>
                  <a:prstClr val="black"/>
                </a:solidFill>
                <a:latin typeface="微软雅黑" panose="020B0503020204020204" charset="-122"/>
                <a:ea typeface="微软雅黑" panose="020B0503020204020204" charset="-122"/>
              </a:rPr>
              <a:t> </a:t>
            </a:r>
            <a:r>
              <a:rPr lang="zh-CN" altLang="en-US" sz="900" dirty="0" smtClean="0">
                <a:solidFill>
                  <a:prstClr val="black"/>
                </a:solidFill>
                <a:latin typeface="微软雅黑" panose="020B0503020204020204" charset="-122"/>
                <a:ea typeface="微软雅黑" panose="020B0503020204020204" charset="-122"/>
              </a:rPr>
              <a:t>      临床医学学士</a:t>
            </a:r>
            <a:endParaRPr lang="en-US" altLang="zh-CN" sz="900" dirty="0" smtClean="0">
              <a:solidFill>
                <a:prstClr val="black"/>
              </a:solidFill>
              <a:latin typeface="微软雅黑" panose="020B0503020204020204" charset="-122"/>
              <a:ea typeface="微软雅黑" panose="020B0503020204020204" charset="-122"/>
            </a:endParaRPr>
          </a:p>
          <a:p>
            <a:pPr lvl="0"/>
            <a:r>
              <a:rPr lang="en-US" altLang="en-US" sz="900" dirty="0" smtClean="0">
                <a:solidFill>
                  <a:prstClr val="black"/>
                </a:solidFill>
                <a:latin typeface="微软雅黑" panose="020B0503020204020204" charset="-122"/>
                <a:ea typeface="微软雅黑" panose="020B0503020204020204" charset="-122"/>
              </a:rPr>
              <a:t>1988.07-2006</a:t>
            </a:r>
            <a:r>
              <a:rPr lang="en-US" altLang="zh-CN" sz="900" dirty="0" smtClean="0">
                <a:solidFill>
                  <a:prstClr val="black"/>
                </a:solidFill>
                <a:latin typeface="微软雅黑" panose="020B0503020204020204" charset="-122"/>
                <a:ea typeface="微软雅黑" panose="020B0503020204020204" charset="-122"/>
              </a:rPr>
              <a:t>.12</a:t>
            </a:r>
            <a:r>
              <a:rPr lang="zh-CN" altLang="en-US" sz="900" dirty="0" smtClean="0">
                <a:solidFill>
                  <a:prstClr val="black"/>
                </a:solidFill>
                <a:latin typeface="微软雅黑" panose="020B0503020204020204" charset="-122"/>
                <a:ea typeface="微软雅黑" panose="020B0503020204020204" charset="-122"/>
              </a:rPr>
              <a:t>： </a:t>
            </a:r>
            <a:r>
              <a:rPr lang="en-US" altLang="en-US" sz="900" dirty="0" smtClean="0">
                <a:solidFill>
                  <a:prstClr val="black"/>
                </a:solidFill>
                <a:latin typeface="微软雅黑" panose="020B0503020204020204" charset="-122"/>
                <a:ea typeface="微软雅黑" panose="020B0503020204020204" charset="-122"/>
              </a:rPr>
              <a:t>  </a:t>
            </a:r>
            <a:r>
              <a:rPr lang="zh-CN" altLang="en-US" sz="900" dirty="0" smtClean="0">
                <a:solidFill>
                  <a:prstClr val="black"/>
                </a:solidFill>
                <a:latin typeface="微软雅黑" panose="020B0503020204020204" charset="-122"/>
                <a:ea typeface="微软雅黑" panose="020B0503020204020204" charset="-122"/>
              </a:rPr>
              <a:t>历任</a:t>
            </a:r>
            <a:r>
              <a:rPr lang="zh-CN" altLang="en-US" sz="1000" dirty="0" smtClean="0">
                <a:solidFill>
                  <a:prstClr val="black"/>
                </a:solidFill>
                <a:latin typeface="微软雅黑" panose="020B0503020204020204" charset="-122"/>
                <a:ea typeface="微软雅黑" panose="020B0503020204020204" charset="-122"/>
              </a:rPr>
              <a:t>广东省</a:t>
            </a:r>
            <a:r>
              <a:rPr lang="zh-CN" altLang="en-US" sz="900" dirty="0" smtClean="0">
                <a:solidFill>
                  <a:prstClr val="black"/>
                </a:solidFill>
                <a:latin typeface="微软雅黑" panose="020B0503020204020204" charset="-122"/>
                <a:ea typeface="微软雅黑" panose="020B0503020204020204" charset="-122"/>
              </a:rPr>
              <a:t>人民医院骨科医师、</a:t>
            </a:r>
            <a:endParaRPr lang="en-US" altLang="zh-CN" sz="900" dirty="0" smtClean="0">
              <a:solidFill>
                <a:prstClr val="black"/>
              </a:solidFill>
              <a:latin typeface="微软雅黑" panose="020B0503020204020204" charset="-122"/>
              <a:ea typeface="微软雅黑" panose="020B0503020204020204" charset="-122"/>
            </a:endParaRPr>
          </a:p>
          <a:p>
            <a:pPr lvl="0"/>
            <a:r>
              <a:rPr lang="en-US" altLang="zh-CN" sz="900" dirty="0" smtClean="0">
                <a:solidFill>
                  <a:prstClr val="black"/>
                </a:solidFill>
                <a:latin typeface="微软雅黑" panose="020B0503020204020204" charset="-122"/>
                <a:ea typeface="微软雅黑" panose="020B0503020204020204" charset="-122"/>
              </a:rPr>
              <a:t>                                 </a:t>
            </a:r>
            <a:r>
              <a:rPr lang="zh-CN" altLang="en-US" sz="900" dirty="0" smtClean="0">
                <a:solidFill>
                  <a:prstClr val="black"/>
                </a:solidFill>
                <a:latin typeface="微软雅黑" panose="020B0503020204020204" charset="-122"/>
                <a:ea typeface="微软雅黑" panose="020B0503020204020204" charset="-122"/>
              </a:rPr>
              <a:t>主治医师、副主任医师、主任医师</a:t>
            </a:r>
            <a:endParaRPr lang="en-US" altLang="zh-CN" sz="900" dirty="0" smtClean="0">
              <a:solidFill>
                <a:prstClr val="black"/>
              </a:solidFill>
              <a:latin typeface="微软雅黑" panose="020B0503020204020204" charset="-122"/>
              <a:ea typeface="微软雅黑" panose="020B0503020204020204" charset="-122"/>
            </a:endParaRPr>
          </a:p>
          <a:p>
            <a:pPr lvl="0"/>
            <a:r>
              <a:rPr lang="en-US" altLang="zh-CN" sz="900" dirty="0" smtClean="0">
                <a:solidFill>
                  <a:prstClr val="black"/>
                </a:solidFill>
                <a:latin typeface="微软雅黑" panose="020B0503020204020204" charset="-122"/>
                <a:ea typeface="微软雅黑" panose="020B0503020204020204" charset="-122"/>
              </a:rPr>
              <a:t>2007.10</a:t>
            </a:r>
            <a:r>
              <a:rPr lang="en-US" altLang="en-US" sz="900" dirty="0" smtClean="0">
                <a:solidFill>
                  <a:prstClr val="black"/>
                </a:solidFill>
                <a:latin typeface="微软雅黑" panose="020B0503020204020204" charset="-122"/>
                <a:ea typeface="微软雅黑" panose="020B0503020204020204" charset="-122"/>
              </a:rPr>
              <a:t>-</a:t>
            </a:r>
            <a:r>
              <a:rPr lang="en-US" altLang="zh-CN" sz="900" dirty="0" smtClean="0">
                <a:solidFill>
                  <a:prstClr val="black"/>
                </a:solidFill>
                <a:latin typeface="微软雅黑" panose="020B0503020204020204" charset="-122"/>
                <a:ea typeface="微软雅黑" panose="020B0503020204020204" charset="-122"/>
              </a:rPr>
              <a:t>2015.05</a:t>
            </a:r>
            <a:r>
              <a:rPr lang="zh-CN" altLang="en-US" sz="900" dirty="0" smtClean="0">
                <a:solidFill>
                  <a:prstClr val="black"/>
                </a:solidFill>
                <a:latin typeface="微软雅黑" panose="020B0503020204020204" charset="-122"/>
                <a:ea typeface="微软雅黑" panose="020B0503020204020204" charset="-122"/>
              </a:rPr>
              <a:t>：   广东省人民医院骨科   行政主任</a:t>
            </a:r>
            <a:endParaRPr lang="en-US" altLang="zh-CN" sz="900" dirty="0" smtClean="0">
              <a:solidFill>
                <a:prstClr val="black"/>
              </a:solidFill>
              <a:latin typeface="微软雅黑" panose="020B0503020204020204" charset="-122"/>
              <a:ea typeface="微软雅黑" panose="020B0503020204020204" charset="-122"/>
            </a:endParaRPr>
          </a:p>
          <a:p>
            <a:pPr lvl="0"/>
            <a:r>
              <a:rPr lang="en-US" altLang="zh-CN" sz="900" dirty="0" smtClean="0">
                <a:solidFill>
                  <a:prstClr val="black"/>
                </a:solidFill>
                <a:latin typeface="微软雅黑" panose="020B0503020204020204" charset="-122"/>
                <a:ea typeface="微软雅黑" panose="020B0503020204020204" charset="-122"/>
              </a:rPr>
              <a:t>2017.10 </a:t>
            </a:r>
            <a:r>
              <a:rPr lang="zh-CN" altLang="en-US" sz="900" dirty="0" smtClean="0">
                <a:solidFill>
                  <a:prstClr val="black"/>
                </a:solidFill>
                <a:latin typeface="微软雅黑" panose="020B0503020204020204" charset="-122"/>
                <a:ea typeface="微软雅黑" panose="020B0503020204020204" charset="-122"/>
              </a:rPr>
              <a:t>至今  ：       广东省人民医院骨科中心 行政主任</a:t>
            </a:r>
            <a:endParaRPr lang="zh-CN" altLang="en-US" sz="900" dirty="0" smtClean="0">
              <a:solidFill>
                <a:prstClr val="black"/>
              </a:solidFill>
              <a:latin typeface="微软雅黑" panose="020B0503020204020204" charset="-122"/>
              <a:ea typeface="微软雅黑" panose="020B0503020204020204" charset="-122"/>
            </a:endParaRPr>
          </a:p>
        </p:txBody>
      </p:sp>
      <p:sp>
        <p:nvSpPr>
          <p:cNvPr id="34" name="TextBox 33"/>
          <p:cNvSpPr txBox="1"/>
          <p:nvPr>
            <p:custDataLst>
              <p:tags r:id="rId15"/>
            </p:custDataLst>
          </p:nvPr>
        </p:nvSpPr>
        <p:spPr>
          <a:xfrm>
            <a:off x="1573204" y="4337499"/>
            <a:ext cx="3288484" cy="260350"/>
          </a:xfrm>
          <a:prstGeom prst="rect">
            <a:avLst/>
          </a:prstGeom>
          <a:noFill/>
        </p:spPr>
        <p:txBody>
          <a:bodyPr wrap="square" rtlCol="0">
            <a:spAutoFit/>
          </a:bodyPr>
          <a:p>
            <a:r>
              <a:rPr lang="zh-CN" altLang="en-US" sz="1100" dirty="0" smtClean="0"/>
              <a:t>关节外科、运动医学方向</a:t>
            </a:r>
            <a:endParaRPr lang="zh-CN" altLang="en-US" sz="1100" dirty="0" smtClean="0"/>
          </a:p>
        </p:txBody>
      </p:sp>
      <p:sp>
        <p:nvSpPr>
          <p:cNvPr id="2" name="文本框 12"/>
          <p:cNvSpPr txBox="1">
            <a:spLocks noChangeArrowheads="1"/>
          </p:cNvSpPr>
          <p:nvPr>
            <p:custDataLst>
              <p:tags r:id="rId16"/>
            </p:custDataLst>
          </p:nvPr>
        </p:nvSpPr>
        <p:spPr bwMode="auto">
          <a:xfrm>
            <a:off x="-3810" y="2571750"/>
            <a:ext cx="1266825" cy="1932940"/>
          </a:xfrm>
          <a:prstGeom prst="rect">
            <a:avLst/>
          </a:prstGeom>
          <a:noFill/>
          <a:ln w="9525">
            <a:noFill/>
            <a:miter lim="800000"/>
          </a:ln>
        </p:spPr>
        <p:txBody>
          <a:bodyPr wrap="square">
            <a:noAutofit/>
          </a:bodyPr>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9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Tel: </a:t>
            </a:r>
            <a:r>
              <a:rPr kumimoji="0" lang="en-US" altLang="zh-CN" sz="9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13802740561</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900" b="1" dirty="0">
                <a:solidFill>
                  <a:prstClr val="black"/>
                </a:solidFill>
                <a:latin typeface="微软雅黑" panose="020B0503020204020204" charset="-122"/>
                <a:ea typeface="微软雅黑" panose="020B0503020204020204" charset="-122"/>
              </a:rPr>
              <a:t>Office</a:t>
            </a:r>
            <a:r>
              <a:rPr lang="en-US" altLang="zh-CN" sz="900" dirty="0" smtClean="0">
                <a:solidFill>
                  <a:prstClr val="black"/>
                </a:solidFill>
                <a:latin typeface="微软雅黑" panose="020B0503020204020204" charset="-122"/>
                <a:ea typeface="微软雅黑" panose="020B0503020204020204" charset="-122"/>
              </a:rPr>
              <a:t>: 020-</a:t>
            </a:r>
            <a:r>
              <a:rPr lang="en-US" altLang="zh-CN" sz="900" dirty="0" smtClean="0">
                <a:solidFill>
                  <a:prstClr val="black"/>
                </a:solidFill>
                <a:latin typeface="微软雅黑" panose="020B0503020204020204" charset="-122"/>
                <a:ea typeface="微软雅黑" panose="020B0503020204020204" charset="-122"/>
              </a:rPr>
              <a:t>83827812-61011</a:t>
            </a:r>
            <a:br>
              <a:rPr lang="en-US" altLang="zh-CN" sz="900" dirty="0">
                <a:solidFill>
                  <a:prstClr val="black"/>
                </a:solidFill>
                <a:latin typeface="微软雅黑" panose="020B0503020204020204" charset="-122"/>
                <a:ea typeface="微软雅黑" panose="020B0503020204020204" charset="-122"/>
              </a:rPr>
            </a:br>
            <a:r>
              <a:rPr kumimoji="0" lang="en-US" altLang="zh-CN" sz="9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Email</a:t>
            </a:r>
            <a:r>
              <a:rPr kumimoji="0" lang="en-US" altLang="zh-CN" sz="9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 </a:t>
            </a:r>
            <a:r>
              <a:rPr kumimoji="0" lang="en-US" altLang="zh-CN" sz="9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zqj650@126.com</a:t>
            </a:r>
            <a:endPar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3" name="文本框 13"/>
          <p:cNvSpPr txBox="1">
            <a:spLocks noChangeArrowheads="1"/>
          </p:cNvSpPr>
          <p:nvPr>
            <p:custDataLst>
              <p:tags r:id="rId17"/>
            </p:custDataLst>
          </p:nvPr>
        </p:nvSpPr>
        <p:spPr bwMode="auto">
          <a:xfrm>
            <a:off x="5016500" y="1370330"/>
            <a:ext cx="4027805" cy="3314700"/>
          </a:xfrm>
          <a:prstGeom prst="rect">
            <a:avLst/>
          </a:prstGeom>
          <a:noFill/>
          <a:ln w="9525">
            <a:noFill/>
            <a:miter lim="800000"/>
          </a:ln>
        </p:spPr>
        <p:txBody>
          <a:bodyPr wrap="square">
            <a:noAutofit/>
          </a:bodyPr>
          <a:p>
            <a:pPr lvl="0" algn="just" eaLnBrk="1" hangingPunct="1">
              <a:lnSpc>
                <a:spcPct val="120000"/>
              </a:lnSpc>
              <a:spcBef>
                <a:spcPts val="600"/>
              </a:spcBef>
              <a:defRPr/>
            </a:pPr>
            <a:r>
              <a:rPr lang="zh-CN" altLang="en-US" sz="800" b="1" dirty="0">
                <a:solidFill>
                  <a:prstClr val="black"/>
                </a:solidFill>
                <a:latin typeface="微软雅黑" panose="020B0503020204020204" charset="-122"/>
                <a:ea typeface="微软雅黑" panose="020B0503020204020204" charset="-122"/>
              </a:rPr>
              <a:t>研究方向</a:t>
            </a:r>
            <a:r>
              <a:rPr lang="en-US" altLang="zh-CN" sz="800" b="1" dirty="0" smtClean="0">
                <a:solidFill>
                  <a:prstClr val="black"/>
                </a:solidFill>
                <a:latin typeface="微软雅黑" panose="020B0503020204020204" charset="-122"/>
                <a:ea typeface="微软雅黑" panose="020B0503020204020204" charset="-122"/>
              </a:rPr>
              <a:t>: </a:t>
            </a:r>
            <a:r>
              <a:rPr lang="zh-CN" altLang="en-US" sz="800" dirty="0" smtClean="0">
                <a:solidFill>
                  <a:prstClr val="black"/>
                </a:solidFill>
                <a:latin typeface="微软雅黑" panose="020B0503020204020204" charset="-122"/>
                <a:ea typeface="微软雅黑" panose="020B0503020204020204" charset="-122"/>
              </a:rPr>
              <a:t>关节外科与运动医学；组织工程；再生医学</a:t>
            </a:r>
            <a:endParaRPr lang="en-US" altLang="zh-CN" sz="800" b="1" dirty="0" smtClean="0">
              <a:solidFill>
                <a:prstClr val="black"/>
              </a:solidFill>
              <a:latin typeface="微软雅黑" panose="020B0503020204020204" charset="-122"/>
              <a:ea typeface="微软雅黑" panose="020B0503020204020204" charset="-122"/>
            </a:endParaRPr>
          </a:p>
          <a:p>
            <a:pPr lvl="0" algn="just" eaLnBrk="1" hangingPunct="1">
              <a:lnSpc>
                <a:spcPct val="120000"/>
              </a:lnSpc>
              <a:spcBef>
                <a:spcPts val="600"/>
              </a:spcBef>
              <a:defRPr/>
            </a:pPr>
            <a:r>
              <a:rPr kumimoji="0" lang="zh-CN" altLang="en-US" sz="800" b="1" i="0" u="none" strike="noStrike" kern="1200" cap="none" spc="0" normalizeH="0" baseline="0" dirty="0" smtClean="0">
                <a:solidFill>
                  <a:prstClr val="black"/>
                </a:solidFill>
                <a:latin typeface="微软雅黑" panose="020B0503020204020204" charset="-122"/>
                <a:ea typeface="微软雅黑" panose="020B0503020204020204" charset="-122"/>
                <a:cs typeface="+mn-cs"/>
              </a:rPr>
              <a:t>主要业绩</a:t>
            </a:r>
            <a:r>
              <a:rPr kumimoji="0" lang="en-US" altLang="zh-CN" sz="8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a:t>
            </a:r>
            <a:r>
              <a:rPr kumimoji="0" lang="en-US" altLang="zh-CN" sz="800" b="0" i="0" u="none" strike="noStrike" kern="1200" cap="none" spc="0" normalizeH="0" noProof="0" dirty="0" smtClean="0">
                <a:ln>
                  <a:noFill/>
                </a:ln>
                <a:solidFill>
                  <a:prstClr val="black"/>
                </a:solidFill>
                <a:effectLst/>
                <a:uLnTx/>
                <a:uFillTx/>
                <a:latin typeface="微软雅黑" panose="020B0503020204020204" charset="-122"/>
                <a:ea typeface="微软雅黑" panose="020B0503020204020204" charset="-122"/>
                <a:cs typeface="+mn-cs"/>
              </a:rPr>
              <a:t> </a:t>
            </a:r>
            <a:r>
              <a:rPr lang="zh-CN" altLang="en-US" sz="800" dirty="0" smtClean="0">
                <a:solidFill>
                  <a:prstClr val="black"/>
                </a:solidFill>
                <a:latin typeface="微软雅黑" panose="020B0503020204020204" charset="-122"/>
                <a:ea typeface="微软雅黑" panose="020B0503020204020204" charset="-122"/>
              </a:rPr>
              <a:t>从事骨科</a:t>
            </a:r>
            <a:r>
              <a:rPr lang="en-US" altLang="zh-CN" sz="800" dirty="0" smtClean="0">
                <a:solidFill>
                  <a:prstClr val="black"/>
                </a:solidFill>
                <a:latin typeface="微软雅黑" panose="020B0503020204020204" charset="-122"/>
                <a:ea typeface="微软雅黑" panose="020B0503020204020204" charset="-122"/>
              </a:rPr>
              <a:t>30</a:t>
            </a:r>
            <a:r>
              <a:rPr lang="zh-CN" altLang="en-US" sz="800" dirty="0" smtClean="0">
                <a:solidFill>
                  <a:prstClr val="black"/>
                </a:solidFill>
                <a:latin typeface="微软雅黑" panose="020B0503020204020204" charset="-122"/>
                <a:ea typeface="微软雅黑" panose="020B0503020204020204" charset="-122"/>
              </a:rPr>
              <a:t>余年，是国内最早开展关节置换、关节镜微创治疗关节疾病的专家之一，在关节疾病、运动创伤、骨折创伤等方面居于国内先进水平。长期开展人工髋膝关节置换术、人工关节置换术后翻修术、单髁膝关节置换术及各类关节镜下手术，尤其擅长复杂初次髋膝关节置换以及各种原因导致的髋膝关节翻修手术，在国内享有较高声誉。目前累计主持国家自然科学基金和省级科研项目等十余项，包括广东省前沿与关键技术创新重大科技专项、广东省自然科学基金、中山大学</a:t>
            </a:r>
            <a:r>
              <a:rPr lang="en-US" altLang="zh-CN" sz="800" dirty="0" smtClean="0">
                <a:solidFill>
                  <a:prstClr val="black"/>
                </a:solidFill>
                <a:latin typeface="微软雅黑" panose="020B0503020204020204" charset="-122"/>
                <a:ea typeface="微软雅黑" panose="020B0503020204020204" charset="-122"/>
              </a:rPr>
              <a:t>5010</a:t>
            </a:r>
            <a:r>
              <a:rPr lang="zh-CN" altLang="en-US" sz="800" dirty="0" smtClean="0">
                <a:solidFill>
                  <a:prstClr val="black"/>
                </a:solidFill>
                <a:latin typeface="微软雅黑" panose="020B0503020204020204" charset="-122"/>
                <a:ea typeface="微软雅黑" panose="020B0503020204020204" charset="-122"/>
              </a:rPr>
              <a:t>项目等。成果发表于</a:t>
            </a:r>
            <a:r>
              <a:rPr lang="en-US" altLang="zh-CN" sz="800" dirty="0" smtClean="0">
                <a:solidFill>
                  <a:prstClr val="black"/>
                </a:solidFill>
                <a:latin typeface="微软雅黑" panose="020B0503020204020204" charset="-122"/>
                <a:ea typeface="微软雅黑" panose="020B0503020204020204" charset="-122"/>
              </a:rPr>
              <a:t>《AMERICAN JOURNAL OF SPORTS MEDICINE》</a:t>
            </a:r>
            <a:r>
              <a:rPr lang="zh-CN" altLang="en-US" sz="800" dirty="0" smtClean="0">
                <a:solidFill>
                  <a:prstClr val="black"/>
                </a:solidFill>
                <a:latin typeface="微软雅黑" panose="020B0503020204020204" charset="-122"/>
                <a:ea typeface="微软雅黑" panose="020B0503020204020204" charset="-122"/>
              </a:rPr>
              <a:t>、</a:t>
            </a:r>
            <a:r>
              <a:rPr lang="en-US" altLang="zh-CN" sz="800" dirty="0" smtClean="0">
                <a:solidFill>
                  <a:prstClr val="black"/>
                </a:solidFill>
                <a:latin typeface="微软雅黑" panose="020B0503020204020204" charset="-122"/>
                <a:ea typeface="微软雅黑" panose="020B0503020204020204" charset="-122"/>
              </a:rPr>
              <a:t>《OSTEOARTHRITIS AND CARTILAGE》</a:t>
            </a:r>
            <a:r>
              <a:rPr lang="zh-CN" altLang="en-US" sz="800" dirty="0" smtClean="0">
                <a:solidFill>
                  <a:prstClr val="black"/>
                </a:solidFill>
                <a:latin typeface="微软雅黑" panose="020B0503020204020204" charset="-122"/>
                <a:ea typeface="微软雅黑" panose="020B0503020204020204" charset="-122"/>
              </a:rPr>
              <a:t>、</a:t>
            </a:r>
            <a:r>
              <a:rPr lang="en-US" altLang="zh-CN" sz="800" dirty="0" smtClean="0">
                <a:solidFill>
                  <a:prstClr val="black"/>
                </a:solidFill>
                <a:latin typeface="微软雅黑" panose="020B0503020204020204" charset="-122"/>
                <a:ea typeface="微软雅黑" panose="020B0503020204020204" charset="-122"/>
              </a:rPr>
              <a:t>《THE FASEB》</a:t>
            </a:r>
            <a:r>
              <a:rPr lang="zh-CN" altLang="en-US" sz="800" dirty="0" smtClean="0">
                <a:solidFill>
                  <a:prstClr val="black"/>
                </a:solidFill>
                <a:latin typeface="微软雅黑" panose="020B0503020204020204" charset="-122"/>
                <a:ea typeface="微软雅黑" panose="020B0503020204020204" charset="-122"/>
              </a:rPr>
              <a:t>等高分国际期刊。多次在国际关节镜、膝关节外科与运动医学学会（</a:t>
            </a:r>
            <a:r>
              <a:rPr lang="en-US" altLang="zh-CN" sz="800" dirty="0" smtClean="0">
                <a:solidFill>
                  <a:prstClr val="black"/>
                </a:solidFill>
                <a:latin typeface="微软雅黑" panose="020B0503020204020204" charset="-122"/>
                <a:ea typeface="微软雅黑" panose="020B0503020204020204" charset="-122"/>
              </a:rPr>
              <a:t>ISAKOS</a:t>
            </a:r>
            <a:r>
              <a:rPr lang="zh-CN" altLang="en-US" sz="800" dirty="0" smtClean="0">
                <a:solidFill>
                  <a:prstClr val="black"/>
                </a:solidFill>
                <a:latin typeface="微软雅黑" panose="020B0503020204020204" charset="-122"/>
                <a:ea typeface="微软雅黑" panose="020B0503020204020204" charset="-122"/>
              </a:rPr>
              <a:t>）双年会、国际组织工程和再生医学亚太分会（</a:t>
            </a:r>
            <a:r>
              <a:rPr lang="en-US" altLang="zh-CN" sz="800" dirty="0" smtClean="0">
                <a:solidFill>
                  <a:prstClr val="black"/>
                </a:solidFill>
                <a:latin typeface="微软雅黑" panose="020B0503020204020204" charset="-122"/>
                <a:ea typeface="微软雅黑" panose="020B0503020204020204" charset="-122"/>
              </a:rPr>
              <a:t>TERMIS-AP</a:t>
            </a:r>
            <a:r>
              <a:rPr lang="zh-CN" altLang="en-US" sz="800" dirty="0" smtClean="0">
                <a:solidFill>
                  <a:prstClr val="black"/>
                </a:solidFill>
                <a:latin typeface="微软雅黑" panose="020B0503020204020204" charset="-122"/>
                <a:ea typeface="微软雅黑" panose="020B0503020204020204" charset="-122"/>
              </a:rPr>
              <a:t>）年会、中华医学会骨科年会（</a:t>
            </a:r>
            <a:r>
              <a:rPr lang="en-US" altLang="zh-CN" sz="800" dirty="0" smtClean="0">
                <a:solidFill>
                  <a:prstClr val="black"/>
                </a:solidFill>
                <a:latin typeface="微软雅黑" panose="020B0503020204020204" charset="-122"/>
                <a:ea typeface="微软雅黑" panose="020B0503020204020204" charset="-122"/>
              </a:rPr>
              <a:t>COA</a:t>
            </a:r>
            <a:r>
              <a:rPr lang="zh-CN" altLang="en-US" sz="800" dirty="0" smtClean="0">
                <a:solidFill>
                  <a:prstClr val="black"/>
                </a:solidFill>
                <a:latin typeface="微软雅黑" panose="020B0503020204020204" charset="-122"/>
                <a:ea typeface="微软雅黑" panose="020B0503020204020204" charset="-122"/>
              </a:rPr>
              <a:t>）等大型国际、国内学术会议交流，受到了国内外同行的认可。累计发表学术论文</a:t>
            </a:r>
            <a:r>
              <a:rPr lang="en-US" altLang="zh-CN" sz="800" dirty="0" smtClean="0">
                <a:solidFill>
                  <a:prstClr val="black"/>
                </a:solidFill>
                <a:latin typeface="微软雅黑" panose="020B0503020204020204" charset="-122"/>
                <a:ea typeface="微软雅黑" panose="020B0503020204020204" charset="-122"/>
              </a:rPr>
              <a:t>75</a:t>
            </a:r>
            <a:r>
              <a:rPr lang="zh-CN" altLang="en-US" sz="800" dirty="0" smtClean="0">
                <a:solidFill>
                  <a:prstClr val="black"/>
                </a:solidFill>
                <a:latin typeface="微软雅黑" panose="020B0503020204020204" charset="-122"/>
                <a:ea typeface="微软雅黑" panose="020B0503020204020204" charset="-122"/>
              </a:rPr>
              <a:t>篇，</a:t>
            </a:r>
            <a:r>
              <a:rPr lang="en-US" altLang="zh-CN" sz="800" dirty="0" smtClean="0">
                <a:solidFill>
                  <a:prstClr val="black"/>
                </a:solidFill>
                <a:latin typeface="微软雅黑" panose="020B0503020204020204" charset="-122"/>
                <a:ea typeface="微软雅黑" panose="020B0503020204020204" charset="-122"/>
              </a:rPr>
              <a:t>SCI</a:t>
            </a:r>
            <a:r>
              <a:rPr lang="zh-CN" altLang="en-US" sz="800" dirty="0" smtClean="0">
                <a:solidFill>
                  <a:prstClr val="black"/>
                </a:solidFill>
                <a:latin typeface="微软雅黑" panose="020B0503020204020204" charset="-122"/>
                <a:ea typeface="微软雅黑" panose="020B0503020204020204" charset="-122"/>
              </a:rPr>
              <a:t>论文</a:t>
            </a:r>
            <a:r>
              <a:rPr lang="en-US" altLang="zh-CN" sz="800" dirty="0" smtClean="0">
                <a:solidFill>
                  <a:prstClr val="black"/>
                </a:solidFill>
                <a:latin typeface="微软雅黑" panose="020B0503020204020204" charset="-122"/>
                <a:ea typeface="微软雅黑" panose="020B0503020204020204" charset="-122"/>
              </a:rPr>
              <a:t>46</a:t>
            </a:r>
            <a:r>
              <a:rPr lang="zh-CN" altLang="en-US" sz="800" dirty="0" smtClean="0">
                <a:solidFill>
                  <a:prstClr val="black"/>
                </a:solidFill>
                <a:latin typeface="微软雅黑" panose="020B0503020204020204" charset="-122"/>
                <a:ea typeface="微软雅黑" panose="020B0503020204020204" charset="-122"/>
              </a:rPr>
              <a:t>篇，授权专利两项、实用新型专利两项。</a:t>
            </a:r>
            <a:endParaRPr kumimoji="0" lang="en-US" altLang="zh-CN" sz="800" b="0" i="0" u="none" strike="noStrike" kern="1200" cap="none" spc="0" normalizeH="0" noProof="0" dirty="0" smtClean="0">
              <a:ln>
                <a:noFill/>
              </a:ln>
              <a:solidFill>
                <a:prstClr val="black"/>
              </a:solidFill>
              <a:effectLst/>
              <a:uLnTx/>
              <a:uFillTx/>
              <a:latin typeface="微软雅黑" panose="020B0503020204020204" charset="-122"/>
              <a:ea typeface="微软雅黑" panose="020B0503020204020204" charset="-122"/>
              <a:cs typeface="+mn-cs"/>
            </a:endParaRPr>
          </a:p>
          <a:p>
            <a:pPr lvl="0" algn="just" eaLnBrk="1" hangingPunct="1">
              <a:lnSpc>
                <a:spcPct val="120000"/>
              </a:lnSpc>
              <a:spcBef>
                <a:spcPts val="600"/>
              </a:spcBef>
              <a:defRPr/>
            </a:pPr>
            <a:r>
              <a:rPr lang="zh-CN" altLang="en-US" sz="800" b="1" dirty="0" smtClean="0">
                <a:solidFill>
                  <a:prstClr val="black"/>
                </a:solidFill>
                <a:latin typeface="微软雅黑" panose="020B0503020204020204" charset="-122"/>
                <a:ea typeface="微软雅黑" panose="020B0503020204020204" charset="-122"/>
              </a:rPr>
              <a:t>研究资助</a:t>
            </a:r>
            <a:r>
              <a:rPr lang="en-US" altLang="zh-CN" sz="800" b="1" dirty="0" smtClean="0">
                <a:solidFill>
                  <a:prstClr val="black"/>
                </a:solidFill>
                <a:latin typeface="微软雅黑" panose="020B0503020204020204" charset="-122"/>
                <a:ea typeface="微软雅黑" panose="020B0503020204020204" charset="-122"/>
              </a:rPr>
              <a:t>:</a:t>
            </a:r>
            <a:endParaRPr lang="en-US" altLang="zh-CN" sz="800" b="1" dirty="0" smtClean="0">
              <a:solidFill>
                <a:prstClr val="black"/>
              </a:solidFill>
              <a:latin typeface="微软雅黑" panose="020B0503020204020204" charset="-122"/>
              <a:ea typeface="微软雅黑" panose="020B0503020204020204" charset="-122"/>
            </a:endParaRPr>
          </a:p>
          <a:p>
            <a:pPr lvl="0" algn="just" eaLnBrk="1" hangingPunct="1">
              <a:lnSpc>
                <a:spcPct val="120000"/>
              </a:lnSpc>
              <a:spcBef>
                <a:spcPts val="600"/>
              </a:spcBef>
              <a:defRPr/>
            </a:pPr>
            <a:r>
              <a:rPr lang="zh-CN" altLang="en-US" sz="800" dirty="0" smtClean="0">
                <a:solidFill>
                  <a:prstClr val="black"/>
                </a:solidFill>
                <a:latin typeface="微软雅黑" panose="020B0503020204020204" charset="-122"/>
                <a:ea typeface="微软雅黑" panose="020B0503020204020204" charset="-122"/>
              </a:rPr>
              <a:t>广东省前沿与关键技术创新重大科技专项（</a:t>
            </a:r>
            <a:r>
              <a:rPr lang="en-US" altLang="zh-CN" sz="800" dirty="0" smtClean="0">
                <a:solidFill>
                  <a:prstClr val="black"/>
                </a:solidFill>
                <a:latin typeface="微软雅黑" panose="020B0503020204020204" charset="-122"/>
                <a:ea typeface="微软雅黑" panose="020B0503020204020204" charset="-122"/>
              </a:rPr>
              <a:t>120</a:t>
            </a:r>
            <a:r>
              <a:rPr lang="zh-CN" altLang="en-US" sz="800" dirty="0" smtClean="0">
                <a:solidFill>
                  <a:prstClr val="black"/>
                </a:solidFill>
                <a:latin typeface="微软雅黑" panose="020B0503020204020204" charset="-122"/>
                <a:ea typeface="微软雅黑" panose="020B0503020204020204" charset="-122"/>
              </a:rPr>
              <a:t>万）</a:t>
            </a:r>
            <a:endParaRPr lang="en-US" altLang="zh-CN" sz="800" dirty="0" smtClean="0">
              <a:solidFill>
                <a:prstClr val="black"/>
              </a:solidFill>
              <a:latin typeface="微软雅黑" panose="020B0503020204020204" charset="-122"/>
              <a:ea typeface="微软雅黑" panose="020B0503020204020204" charset="-122"/>
            </a:endParaRPr>
          </a:p>
          <a:p>
            <a:pPr lvl="0" algn="just" eaLnBrk="1" hangingPunct="1">
              <a:lnSpc>
                <a:spcPct val="120000"/>
              </a:lnSpc>
              <a:spcBef>
                <a:spcPts val="600"/>
              </a:spcBef>
              <a:defRPr/>
            </a:pPr>
            <a:r>
              <a:rPr lang="zh-CN" altLang="en-US" sz="800" dirty="0" smtClean="0">
                <a:solidFill>
                  <a:prstClr val="black"/>
                </a:solidFill>
                <a:latin typeface="微软雅黑" panose="020B0503020204020204" charset="-122"/>
                <a:ea typeface="微软雅黑" panose="020B0503020204020204" charset="-122"/>
              </a:rPr>
              <a:t>广东省自然科学基金（</a:t>
            </a:r>
            <a:r>
              <a:rPr lang="en-US" altLang="zh-CN" sz="800" dirty="0" smtClean="0">
                <a:solidFill>
                  <a:prstClr val="black"/>
                </a:solidFill>
                <a:latin typeface="微软雅黑" panose="020B0503020204020204" charset="-122"/>
                <a:ea typeface="微软雅黑" panose="020B0503020204020204" charset="-122"/>
              </a:rPr>
              <a:t>10</a:t>
            </a:r>
            <a:r>
              <a:rPr lang="zh-CN" altLang="en-US" sz="800" dirty="0" smtClean="0">
                <a:solidFill>
                  <a:prstClr val="black"/>
                </a:solidFill>
                <a:latin typeface="微软雅黑" panose="020B0503020204020204" charset="-122"/>
                <a:ea typeface="微软雅黑" panose="020B0503020204020204" charset="-122"/>
              </a:rPr>
              <a:t>万）、中山大学</a:t>
            </a:r>
            <a:r>
              <a:rPr lang="en-US" altLang="zh-CN" sz="800" dirty="0" smtClean="0">
                <a:solidFill>
                  <a:prstClr val="black"/>
                </a:solidFill>
                <a:latin typeface="微软雅黑" panose="020B0503020204020204" charset="-122"/>
                <a:ea typeface="微软雅黑" panose="020B0503020204020204" charset="-122"/>
              </a:rPr>
              <a:t>5010</a:t>
            </a:r>
            <a:r>
              <a:rPr lang="zh-CN" altLang="en-US" sz="800" dirty="0" smtClean="0">
                <a:solidFill>
                  <a:prstClr val="black"/>
                </a:solidFill>
                <a:latin typeface="微软雅黑" panose="020B0503020204020204" charset="-122"/>
                <a:ea typeface="微软雅黑" panose="020B0503020204020204" charset="-122"/>
              </a:rPr>
              <a:t>项目（</a:t>
            </a:r>
            <a:r>
              <a:rPr lang="en-US" altLang="zh-CN" sz="800" dirty="0" smtClean="0">
                <a:solidFill>
                  <a:prstClr val="black"/>
                </a:solidFill>
                <a:latin typeface="微软雅黑" panose="020B0503020204020204" charset="-122"/>
                <a:ea typeface="微软雅黑" panose="020B0503020204020204" charset="-122"/>
              </a:rPr>
              <a:t>20</a:t>
            </a:r>
            <a:r>
              <a:rPr lang="zh-CN" altLang="en-US" sz="800" dirty="0" smtClean="0">
                <a:solidFill>
                  <a:prstClr val="black"/>
                </a:solidFill>
                <a:latin typeface="微软雅黑" panose="020B0503020204020204" charset="-122"/>
                <a:ea typeface="微软雅黑" panose="020B0503020204020204" charset="-122"/>
              </a:rPr>
              <a:t>万）</a:t>
            </a:r>
            <a:endParaRPr lang="en-US" altLang="zh-CN" sz="800" dirty="0" smtClean="0">
              <a:solidFill>
                <a:prstClr val="black"/>
              </a:solidFill>
              <a:latin typeface="微软雅黑" panose="020B0503020204020204" charset="-122"/>
              <a:ea typeface="微软雅黑" panose="020B0503020204020204" charset="-122"/>
            </a:endParaRPr>
          </a:p>
          <a:p>
            <a:pPr lvl="0" algn="just" eaLnBrk="1" hangingPunct="1">
              <a:lnSpc>
                <a:spcPct val="120000"/>
              </a:lnSpc>
              <a:spcBef>
                <a:spcPts val="600"/>
              </a:spcBef>
              <a:defRPr/>
            </a:pPr>
            <a:r>
              <a:rPr lang="zh-CN" altLang="en-US" sz="800" b="1" dirty="0" smtClean="0">
                <a:solidFill>
                  <a:prstClr val="black"/>
                </a:solidFill>
                <a:latin typeface="微软雅黑" panose="020B0503020204020204" charset="-122"/>
                <a:ea typeface="微软雅黑" panose="020B0503020204020204" charset="-122"/>
              </a:rPr>
              <a:t>培养学生</a:t>
            </a:r>
            <a:r>
              <a:rPr lang="en-US" altLang="zh-CN" sz="800" b="1" dirty="0" smtClean="0">
                <a:solidFill>
                  <a:prstClr val="black"/>
                </a:solidFill>
                <a:latin typeface="微软雅黑" panose="020B0503020204020204" charset="-122"/>
                <a:ea typeface="微软雅黑" panose="020B0503020204020204" charset="-122"/>
              </a:rPr>
              <a:t>: </a:t>
            </a:r>
            <a:endParaRPr lang="en-US" altLang="zh-CN" sz="800" b="1" dirty="0" smtClean="0">
              <a:solidFill>
                <a:prstClr val="black"/>
              </a:solidFill>
              <a:latin typeface="微软雅黑" panose="020B0503020204020204" charset="-122"/>
              <a:ea typeface="微软雅黑" panose="020B0503020204020204" charset="-122"/>
            </a:endParaRPr>
          </a:p>
          <a:p>
            <a:pPr lvl="0" algn="just" eaLnBrk="1" hangingPunct="1">
              <a:lnSpc>
                <a:spcPct val="120000"/>
              </a:lnSpc>
              <a:spcBef>
                <a:spcPts val="600"/>
              </a:spcBef>
              <a:defRPr/>
            </a:pPr>
            <a:r>
              <a:rPr lang="zh-CN" altLang="en-US" sz="800" dirty="0" smtClean="0">
                <a:solidFill>
                  <a:prstClr val="black"/>
                </a:solidFill>
                <a:latin typeface="微软雅黑" panose="020B0503020204020204" charset="-122"/>
                <a:ea typeface="微软雅黑" panose="020B0503020204020204" charset="-122"/>
              </a:rPr>
              <a:t>已培养数十名硕士研究生，博士后</a:t>
            </a:r>
            <a:r>
              <a:rPr lang="en-US" altLang="zh-CN" sz="800" dirty="0" smtClean="0">
                <a:solidFill>
                  <a:prstClr val="black"/>
                </a:solidFill>
                <a:latin typeface="微软雅黑" panose="020B0503020204020204" charset="-122"/>
                <a:ea typeface="微软雅黑" panose="020B0503020204020204" charset="-122"/>
              </a:rPr>
              <a:t>1</a:t>
            </a:r>
            <a:r>
              <a:rPr lang="zh-CN" altLang="en-US" sz="800" dirty="0" smtClean="0">
                <a:solidFill>
                  <a:prstClr val="black"/>
                </a:solidFill>
                <a:latin typeface="微软雅黑" panose="020B0503020204020204" charset="-122"/>
                <a:ea typeface="微软雅黑" panose="020B0503020204020204" charset="-122"/>
              </a:rPr>
              <a:t>名；在读硕士</a:t>
            </a:r>
            <a:r>
              <a:rPr lang="en-US" altLang="zh-CN" sz="800" dirty="0" smtClean="0">
                <a:solidFill>
                  <a:prstClr val="black"/>
                </a:solidFill>
                <a:latin typeface="微软雅黑" panose="020B0503020204020204" charset="-122"/>
                <a:ea typeface="微软雅黑" panose="020B0503020204020204" charset="-122"/>
              </a:rPr>
              <a:t>5</a:t>
            </a:r>
            <a:r>
              <a:rPr lang="zh-CN" altLang="en-US" sz="800" dirty="0" smtClean="0">
                <a:solidFill>
                  <a:prstClr val="black"/>
                </a:solidFill>
                <a:latin typeface="微软雅黑" panose="020B0503020204020204" charset="-122"/>
                <a:ea typeface="微软雅黑" panose="020B0503020204020204" charset="-122"/>
              </a:rPr>
              <a:t>名、博士</a:t>
            </a:r>
            <a:r>
              <a:rPr lang="en-US" altLang="zh-CN" sz="800" dirty="0" smtClean="0">
                <a:solidFill>
                  <a:prstClr val="black"/>
                </a:solidFill>
                <a:latin typeface="微软雅黑" panose="020B0503020204020204" charset="-122"/>
                <a:ea typeface="微软雅黑" panose="020B0503020204020204" charset="-122"/>
              </a:rPr>
              <a:t>2</a:t>
            </a:r>
            <a:r>
              <a:rPr lang="zh-CN" altLang="en-US" sz="800" dirty="0" smtClean="0">
                <a:solidFill>
                  <a:prstClr val="black"/>
                </a:solidFill>
                <a:latin typeface="微软雅黑" panose="020B0503020204020204" charset="-122"/>
                <a:ea typeface="微软雅黑" panose="020B0503020204020204" charset="-122"/>
              </a:rPr>
              <a:t>名，博士后</a:t>
            </a:r>
            <a:r>
              <a:rPr lang="en-US" altLang="zh-CN" sz="800" dirty="0" smtClean="0">
                <a:solidFill>
                  <a:prstClr val="black"/>
                </a:solidFill>
                <a:latin typeface="微软雅黑" panose="020B0503020204020204" charset="-122"/>
                <a:ea typeface="微软雅黑" panose="020B0503020204020204" charset="-122"/>
              </a:rPr>
              <a:t>3</a:t>
            </a:r>
            <a:r>
              <a:rPr lang="zh-CN" altLang="en-US" sz="800" dirty="0" smtClean="0">
                <a:solidFill>
                  <a:prstClr val="black"/>
                </a:solidFill>
                <a:latin typeface="微软雅黑" panose="020B0503020204020204" charset="-122"/>
                <a:ea typeface="微软雅黑" panose="020B0503020204020204" charset="-122"/>
              </a:rPr>
              <a:t>名。</a:t>
            </a:r>
            <a:endParaRPr lang="en-US" altLang="zh-CN" sz="800" dirty="0" smtClean="0">
              <a:solidFill>
                <a:prstClr val="black"/>
              </a:solidFill>
              <a:latin typeface="微软雅黑" panose="020B0503020204020204" charset="-122"/>
              <a:ea typeface="微软雅黑" panose="020B0503020204020204" charset="-122"/>
            </a:endParaRPr>
          </a:p>
          <a:p>
            <a:pPr lvl="0" algn="just" eaLnBrk="1" hangingPunct="1">
              <a:lnSpc>
                <a:spcPct val="120000"/>
              </a:lnSpc>
              <a:spcBef>
                <a:spcPts val="600"/>
              </a:spcBef>
              <a:defRPr/>
            </a:pPr>
            <a:r>
              <a:rPr lang="zh-CN" altLang="en-US" sz="800" b="1" dirty="0" smtClean="0">
                <a:solidFill>
                  <a:prstClr val="black"/>
                </a:solidFill>
                <a:latin typeface="微软雅黑" panose="020B0503020204020204" charset="-122"/>
                <a:ea typeface="微软雅黑" panose="020B0503020204020204" charset="-122"/>
              </a:rPr>
              <a:t>团队</a:t>
            </a:r>
            <a:r>
              <a:rPr lang="zh-CN" altLang="en-US" sz="800" b="1" dirty="0">
                <a:solidFill>
                  <a:prstClr val="black"/>
                </a:solidFill>
                <a:latin typeface="微软雅黑" panose="020B0503020204020204" charset="-122"/>
                <a:ea typeface="微软雅黑" panose="020B0503020204020204" charset="-122"/>
              </a:rPr>
              <a:t>简介</a:t>
            </a:r>
            <a:r>
              <a:rPr lang="zh-CN" altLang="en-US" sz="800" b="1" dirty="0" smtClean="0">
                <a:solidFill>
                  <a:prstClr val="black"/>
                </a:solidFill>
                <a:latin typeface="微软雅黑" panose="020B0503020204020204" charset="-122"/>
                <a:ea typeface="微软雅黑" panose="020B0503020204020204" charset="-122"/>
              </a:rPr>
              <a:t>：</a:t>
            </a:r>
            <a:r>
              <a:rPr lang="zh-CN" altLang="en-US" sz="800" dirty="0" smtClean="0">
                <a:solidFill>
                  <a:prstClr val="black"/>
                </a:solidFill>
                <a:latin typeface="微软雅黑" panose="020B0503020204020204" charset="-122"/>
                <a:ea typeface="微软雅黑" panose="020B0503020204020204" charset="-122"/>
              </a:rPr>
              <a:t>科室团队共有医护人员</a:t>
            </a:r>
            <a:r>
              <a:rPr lang="en-US" altLang="zh-CN" sz="800" dirty="0" smtClean="0">
                <a:solidFill>
                  <a:prstClr val="black"/>
                </a:solidFill>
                <a:latin typeface="微软雅黑" panose="020B0503020204020204" charset="-122"/>
                <a:ea typeface="微软雅黑" panose="020B0503020204020204" charset="-122"/>
              </a:rPr>
              <a:t>60</a:t>
            </a:r>
            <a:r>
              <a:rPr lang="zh-CN" altLang="en-US" sz="800" dirty="0" smtClean="0">
                <a:solidFill>
                  <a:prstClr val="black"/>
                </a:solidFill>
                <a:latin typeface="微软雅黑" panose="020B0503020204020204" charset="-122"/>
                <a:ea typeface="微软雅黑" panose="020B0503020204020204" charset="-122"/>
              </a:rPr>
              <a:t>多人，具有先进的学术理论和丰富的临床工作、科研经验，主要研究方向为骨与关节疾病，运动医学，组织工程学等。</a:t>
            </a:r>
            <a:endParaRPr lang="zh-CN" altLang="en-US" sz="800" dirty="0">
              <a:solidFill>
                <a:prstClr val="black"/>
              </a:solidFill>
              <a:latin typeface="微软雅黑" panose="020B0503020204020204" charset="-122"/>
              <a:ea typeface="微软雅黑" panose="020B0503020204020204" charset="-122"/>
            </a:endParaRPr>
          </a:p>
        </p:txBody>
      </p:sp>
      <p:sp>
        <p:nvSpPr>
          <p:cNvPr id="31" name="文本框 30"/>
          <p:cNvSpPr txBox="1"/>
          <p:nvPr>
            <p:custDataLst>
              <p:tags r:id="rId18"/>
            </p:custDataLst>
          </p:nvPr>
        </p:nvSpPr>
        <p:spPr>
          <a:xfrm>
            <a:off x="2297182" y="501895"/>
            <a:ext cx="6290914" cy="398780"/>
          </a:xfrm>
          <a:prstGeom prst="rect">
            <a:avLst/>
          </a:prstGeom>
          <a:noFill/>
        </p:spPr>
        <p:txBody>
          <a:bodyPr wrap="square">
            <a:spAutoFit/>
          </a:bodyPr>
          <a:p>
            <a:pPr eaLnBrk="1" fontAlgn="auto" hangingPunct="1">
              <a:spcBef>
                <a:spcPts val="0"/>
              </a:spcBef>
              <a:spcAft>
                <a:spcPts val="0"/>
              </a:spcAft>
              <a:defRPr/>
            </a:pPr>
            <a:r>
              <a:rPr kumimoji="0" lang="zh-CN" altLang="en-US" sz="10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学术任职</a:t>
            </a:r>
            <a:r>
              <a:rPr lang="zh-CN" altLang="en-US" sz="1000" b="1" spc="120" dirty="0" smtClean="0">
                <a:solidFill>
                  <a:srgbClr val="FFFFFF"/>
                </a:solidFill>
                <a:latin typeface="微软雅黑" panose="020B0503020204020204" charset="-122"/>
                <a:ea typeface="微软雅黑" panose="020B0503020204020204" charset="-122"/>
              </a:rPr>
              <a:t>：现任中国医师协会骨科分会委员、关节学组委员、膝关节学组副组长；</a:t>
            </a:r>
            <a:r>
              <a:rPr lang="en-US" altLang="zh-CN" sz="1000" b="1" spc="120" dirty="0" smtClean="0">
                <a:solidFill>
                  <a:srgbClr val="FFFFFF"/>
                </a:solidFill>
                <a:latin typeface="微软雅黑" panose="020B0503020204020204" charset="-122"/>
                <a:ea typeface="微软雅黑" panose="020B0503020204020204" charset="-122"/>
              </a:rPr>
              <a:t>                    </a:t>
            </a:r>
            <a:r>
              <a:rPr lang="zh-CN" altLang="en-US" sz="1000" b="1" spc="120" dirty="0" smtClean="0">
                <a:solidFill>
                  <a:srgbClr val="FFFFFF"/>
                </a:solidFill>
                <a:latin typeface="微软雅黑" panose="020B0503020204020204" charset="-122"/>
                <a:ea typeface="微软雅黑" panose="020B0503020204020204" charset="-122"/>
              </a:rPr>
              <a:t>中华医学会骨科学分会委员、关节学组委员，广东省医师协会骨科分会副主任委员等。 </a:t>
            </a:r>
            <a:endParaRPr kumimoji="0" lang="zh-CN" altLang="en-US" sz="10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5" name="文本框 4"/>
          <p:cNvSpPr txBox="1"/>
          <p:nvPr>
            <p:custDataLst>
              <p:tags r:id="rId19"/>
            </p:custDataLst>
          </p:nvPr>
        </p:nvSpPr>
        <p:spPr>
          <a:xfrm>
            <a:off x="2297430" y="132080"/>
            <a:ext cx="3810000" cy="275590"/>
          </a:xfrm>
          <a:prstGeom prst="rect">
            <a:avLst/>
          </a:prstGeom>
          <a:noFill/>
        </p:spPr>
        <p:txBody>
          <a:bodyPr wrap="square">
            <a:spAutoFit/>
          </a:bodyPr>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学科带头人、主任医师、教授，博士生导师</a:t>
            </a:r>
            <a:endPar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7" name="图片 6" descr="微信图片_20230323112526"/>
          <p:cNvPicPr>
            <a:picLocks noChangeAspect="1"/>
          </p:cNvPicPr>
          <p:nvPr/>
        </p:nvPicPr>
        <p:blipFill>
          <a:blip r:embed="rId20"/>
          <a:srcRect l="24185" t="8678" r="27600" b="47686"/>
          <a:stretch>
            <a:fillRect/>
          </a:stretch>
        </p:blipFill>
        <p:spPr>
          <a:xfrm>
            <a:off x="9525" y="1017905"/>
            <a:ext cx="1176655" cy="1419225"/>
          </a:xfrm>
          <a:prstGeom prst="rect">
            <a:avLst/>
          </a:prstGeom>
        </p:spPr>
      </p:pic>
    </p:spTree>
    <p:custDataLst>
      <p:tags r:id="rId2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nvSpPr>
        <p:spPr>
          <a:xfrm>
            <a:off x="1788319" y="1016"/>
            <a:ext cx="6181725" cy="904500"/>
          </a:xfrm>
          <a:prstGeom prst="rect">
            <a:avLst/>
          </a:prstGeom>
          <a:solidFill>
            <a:srgbClr val="C55A11"/>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pic>
        <p:nvPicPr>
          <p:cNvPr id="17411" name="图片 7"/>
          <p:cNvPicPr>
            <a:picLocks noChangeAspect="1"/>
          </p:cNvPicPr>
          <p:nvPr/>
        </p:nvPicPr>
        <p:blipFill>
          <a:blip r:embed="rId1" cstate="print"/>
          <a:srcRect t="3896" r="91544" b="3088"/>
          <a:stretch>
            <a:fillRect/>
          </a:stretch>
        </p:blipFill>
        <p:spPr bwMode="auto">
          <a:xfrm>
            <a:off x="1894285" y="956072"/>
            <a:ext cx="232172" cy="269081"/>
          </a:xfrm>
          <a:prstGeom prst="rect">
            <a:avLst/>
          </a:prstGeom>
          <a:noFill/>
          <a:ln w="9525">
            <a:noFill/>
            <a:miter lim="800000"/>
            <a:headEnd/>
            <a:tailEnd/>
          </a:ln>
        </p:spPr>
      </p:pic>
      <p:sp>
        <p:nvSpPr>
          <p:cNvPr id="17412" name="文本框 11"/>
          <p:cNvSpPr txBox="1">
            <a:spLocks noChangeArrowheads="1"/>
          </p:cNvSpPr>
          <p:nvPr/>
        </p:nvSpPr>
        <p:spPr bwMode="auto">
          <a:xfrm>
            <a:off x="1980010" y="1301314"/>
            <a:ext cx="2684860" cy="645160"/>
          </a:xfrm>
          <a:prstGeom prst="rect">
            <a:avLst/>
          </a:prstGeom>
          <a:noFill/>
          <a:ln w="9525">
            <a:noFill/>
            <a:miter lim="800000"/>
          </a:ln>
        </p:spPr>
        <p:txBody>
          <a:bodyPr wrap="square">
            <a:spAutoFit/>
          </a:bodyPr>
          <a:lstStyle/>
          <a:p>
            <a:pPr lvl="0" eaLnBrk="1" hangingPunct="1">
              <a:lnSpc>
                <a:spcPct val="150000"/>
              </a:lnSpc>
              <a:defRPr/>
            </a:pPr>
            <a:r>
              <a:rPr lang="zh-CN" altLang="en-US" sz="900" dirty="0">
                <a:solidFill>
                  <a:prstClr val="black"/>
                </a:solidFill>
                <a:latin typeface="微软雅黑" panose="020B0503020204020204" charset="-122"/>
                <a:ea typeface="微软雅黑" panose="020B0503020204020204" charset="-122"/>
              </a:rPr>
              <a:t>学术型博士：生物医学工程</a:t>
            </a:r>
            <a:endParaRPr lang="en-US" altLang="zh-CN" sz="900" dirty="0">
              <a:solidFill>
                <a:prstClr val="black"/>
              </a:solidFill>
              <a:latin typeface="微软雅黑" panose="020B0503020204020204" charset="-122"/>
              <a:ea typeface="微软雅黑" panose="020B0503020204020204" charset="-122"/>
            </a:endParaRPr>
          </a:p>
          <a:p>
            <a:pPr lvl="0" eaLnBrk="1" hangingPunct="1">
              <a:lnSpc>
                <a:spcPct val="150000"/>
              </a:lnSpc>
              <a:defRPr/>
            </a:pPr>
            <a:r>
              <a:rPr lang="zh-CN" altLang="en-US" sz="900" dirty="0">
                <a:solidFill>
                  <a:prstClr val="black"/>
                </a:solidFill>
                <a:latin typeface="微软雅黑" panose="020B0503020204020204" charset="-122"/>
                <a:ea typeface="微软雅黑" panose="020B0503020204020204" charset="-122"/>
              </a:rPr>
              <a:t>学术型硕士：临床医学</a:t>
            </a:r>
            <a:endParaRPr lang="en-US" altLang="zh-CN" sz="900" dirty="0">
              <a:solidFill>
                <a:prstClr val="black"/>
              </a:solidFill>
              <a:latin typeface="微软雅黑" panose="020B0503020204020204" charset="-122"/>
              <a:ea typeface="微软雅黑" panose="020B0503020204020204" charset="-122"/>
            </a:endParaRPr>
          </a:p>
          <a:p>
            <a:pPr lvl="0" eaLnBrk="1" hangingPunct="1">
              <a:defRPr/>
            </a:pPr>
            <a:endParaRPr lang="en-US" altLang="zh-CN" sz="900" dirty="0">
              <a:solidFill>
                <a:prstClr val="black"/>
              </a:solidFill>
              <a:latin typeface="微软雅黑" panose="020B0503020204020204" charset="-122"/>
              <a:ea typeface="微软雅黑" panose="020B0503020204020204" charset="-122"/>
            </a:endParaRPr>
          </a:p>
        </p:txBody>
      </p:sp>
      <p:sp>
        <p:nvSpPr>
          <p:cNvPr id="17413" name="文本框 12"/>
          <p:cNvSpPr txBox="1">
            <a:spLocks noChangeArrowheads="1"/>
          </p:cNvSpPr>
          <p:nvPr/>
        </p:nvSpPr>
        <p:spPr bwMode="auto">
          <a:xfrm>
            <a:off x="218465" y="3077418"/>
            <a:ext cx="1761098" cy="755650"/>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Tel: 13602744495</a:t>
            </a:r>
            <a:endPar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900" dirty="0">
                <a:solidFill>
                  <a:prstClr val="black"/>
                </a:solidFill>
                <a:latin typeface="微软雅黑" panose="020B0503020204020204" charset="-122"/>
                <a:ea typeface="微软雅黑" panose="020B0503020204020204" charset="-122"/>
              </a:rPr>
              <a:t>Office:</a:t>
            </a:r>
            <a:r>
              <a:rPr lang="zh-CN" altLang="en-US" sz="900" dirty="0">
                <a:solidFill>
                  <a:prstClr val="black"/>
                </a:solidFill>
                <a:latin typeface="微软雅黑" panose="020B0503020204020204" charset="-122"/>
                <a:ea typeface="微软雅黑" panose="020B0503020204020204" charset="-122"/>
              </a:rPr>
              <a:t>广东省人民医院主体楼</a:t>
            </a:r>
            <a:r>
              <a:rPr lang="en-US" altLang="zh-CN" sz="900" dirty="0">
                <a:solidFill>
                  <a:prstClr val="black"/>
                </a:solidFill>
                <a:latin typeface="微软雅黑" panose="020B0503020204020204" charset="-122"/>
                <a:ea typeface="微软雅黑" panose="020B0503020204020204" charset="-122"/>
              </a:rPr>
              <a:t>10</a:t>
            </a:r>
            <a:r>
              <a:rPr lang="zh-CN" altLang="en-US" sz="900" dirty="0">
                <a:solidFill>
                  <a:prstClr val="black"/>
                </a:solidFill>
                <a:latin typeface="微软雅黑" panose="020B0503020204020204" charset="-122"/>
                <a:ea typeface="微软雅黑" panose="020B0503020204020204" charset="-122"/>
              </a:rPr>
              <a:t>楼骨肿瘤科办公室</a:t>
            </a:r>
            <a:br>
              <a:rPr lang="en-US" altLang="zh-CN" sz="900" dirty="0">
                <a:solidFill>
                  <a:prstClr val="black"/>
                </a:solidFill>
                <a:latin typeface="微软雅黑" panose="020B0503020204020204" charset="-122"/>
                <a:ea typeface="微软雅黑" panose="020B0503020204020204" charset="-122"/>
              </a:rPr>
            </a:b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Email : Luck_2001@126.com</a:t>
            </a:r>
            <a:endPar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7414" name="文本框 13"/>
          <p:cNvSpPr txBox="1">
            <a:spLocks noChangeArrowheads="1"/>
          </p:cNvSpPr>
          <p:nvPr/>
        </p:nvSpPr>
        <p:spPr bwMode="auto">
          <a:xfrm>
            <a:off x="5101361" y="1188107"/>
            <a:ext cx="3452654" cy="3221990"/>
          </a:xfrm>
          <a:prstGeom prst="rect">
            <a:avLst/>
          </a:prstGeom>
          <a:noFill/>
          <a:ln w="9525">
            <a:noFill/>
            <a:miter lim="800000"/>
          </a:ln>
        </p:spPr>
        <p:txBody>
          <a:bodyPr wrap="square">
            <a:spAutoFit/>
          </a:bodyPr>
          <a:lstStyle/>
          <a:p>
            <a:pPr algn="just" eaLnBrk="1" hangingPunct="1">
              <a:lnSpc>
                <a:spcPct val="120000"/>
              </a:lnSpc>
              <a:spcBef>
                <a:spcPts val="600"/>
              </a:spcBef>
              <a:defRPr/>
            </a:pPr>
            <a:r>
              <a:rPr lang="zh-CN" altLang="en-US" sz="900" b="1" dirty="0">
                <a:solidFill>
                  <a:prstClr val="black"/>
                </a:solidFill>
                <a:latin typeface="微软雅黑" panose="020B0503020204020204" charset="-122"/>
                <a:ea typeface="微软雅黑" panose="020B0503020204020204" charset="-122"/>
              </a:rPr>
              <a:t>研究方向：</a:t>
            </a:r>
            <a:r>
              <a:rPr lang="zh-CN" altLang="en-US" sz="900" b="1" dirty="0">
                <a:latin typeface="微软雅黑" panose="020B0503020204020204" charset="-122"/>
                <a:ea typeface="微软雅黑" panose="020B0503020204020204" charset="-122"/>
              </a:rPr>
              <a:t>骨肿瘤综合保肢治疗相关的</a:t>
            </a:r>
            <a:r>
              <a:rPr lang="zh-CN" altLang="en-US" sz="900" b="1" dirty="0">
                <a:latin typeface="微软雅黑" panose="020B0503020204020204" charset="-122"/>
                <a:ea typeface="微软雅黑" panose="020B0503020204020204" charset="-122"/>
                <a:sym typeface="+mn-ea"/>
              </a:rPr>
              <a:t>微波消融技术、</a:t>
            </a:r>
            <a:r>
              <a:rPr lang="zh-CN" altLang="en-US" sz="900" b="1" dirty="0">
                <a:latin typeface="微软雅黑" panose="020B0503020204020204" charset="-122"/>
                <a:ea typeface="微软雅黑" panose="020B0503020204020204" charset="-122"/>
              </a:rPr>
              <a:t>生物修复重建技术</a:t>
            </a:r>
            <a:r>
              <a:rPr lang="zh-CN" altLang="en-US" sz="900" b="1" dirty="0">
                <a:latin typeface="微软雅黑" panose="020B0503020204020204" charset="-122"/>
                <a:ea typeface="微软雅黑" panose="020B0503020204020204" charset="-122"/>
                <a:sym typeface="+mn-ea"/>
              </a:rPr>
              <a:t>及医用材料学研究；步态图评估肢体运动功能研究；肺癌</a:t>
            </a:r>
            <a:r>
              <a:rPr lang="zh-CN" altLang="en-US" sz="900" b="1" dirty="0">
                <a:latin typeface="微软雅黑" panose="020B0503020204020204" charset="-122"/>
                <a:ea typeface="微软雅黑" panose="020B0503020204020204" charset="-122"/>
              </a:rPr>
              <a:t>骨转移诊疗机制研究。</a:t>
            </a:r>
            <a:endParaRPr lang="en-US" altLang="zh-CN" sz="900" b="1"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endParaRPr lang="en-US" altLang="zh-CN" sz="900" b="1"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r>
              <a:rPr lang="zh-CN" altLang="en-US" sz="900" b="1" dirty="0">
                <a:solidFill>
                  <a:prstClr val="black"/>
                </a:solidFill>
                <a:latin typeface="微软雅黑" panose="020B0503020204020204" charset="-122"/>
                <a:ea typeface="微软雅黑" panose="020B0503020204020204" charset="-122"/>
              </a:rPr>
              <a:t>主要业绩</a:t>
            </a: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 </a:t>
            </a:r>
            <a:r>
              <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在</a:t>
            </a:r>
            <a:r>
              <a:rPr lang="en-US" altLang="zh-CN" sz="900" dirty="0">
                <a:solidFill>
                  <a:prstClr val="black"/>
                </a:solidFill>
                <a:latin typeface="微软雅黑" panose="020B0503020204020204" charset="-122"/>
                <a:ea typeface="微软雅黑" panose="020B0503020204020204" charset="-122"/>
                <a:sym typeface="+mn-ea"/>
              </a:rPr>
              <a:t>ADVANCED MATERIALS</a:t>
            </a:r>
            <a:r>
              <a:rPr kumimoji="0" lang="en-US" altLang="zh-CN"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a:t>
            </a:r>
            <a:r>
              <a:rPr lang="en-US" altLang="zh-CN" sz="900" dirty="0">
                <a:solidFill>
                  <a:prstClr val="black"/>
                </a:solidFill>
                <a:latin typeface="微软雅黑" panose="020B0503020204020204" charset="-122"/>
                <a:ea typeface="微软雅黑" panose="020B0503020204020204" charset="-122"/>
              </a:rPr>
              <a:t>ADVANCED FUNCTIONAL MATERIALS</a:t>
            </a:r>
            <a:r>
              <a:rPr lang="zh-CN" altLang="en-US" sz="900" dirty="0">
                <a:solidFill>
                  <a:prstClr val="black"/>
                </a:solidFill>
                <a:latin typeface="微软雅黑" panose="020B0503020204020204" charset="-122"/>
                <a:ea typeface="微软雅黑" panose="020B0503020204020204" charset="-122"/>
              </a:rPr>
              <a:t>、</a:t>
            </a:r>
            <a:r>
              <a:rPr lang="en-US" altLang="zh-CN" sz="900" dirty="0">
                <a:solidFill>
                  <a:prstClr val="black"/>
                </a:solidFill>
                <a:latin typeface="微软雅黑" panose="020B0503020204020204" charset="-122"/>
                <a:ea typeface="微软雅黑" panose="020B0503020204020204" charset="-122"/>
              </a:rPr>
              <a:t>BIOMATERIALS</a:t>
            </a:r>
            <a:r>
              <a:rPr lang="zh-CN" altLang="en-US" sz="900" dirty="0">
                <a:solidFill>
                  <a:prstClr val="black"/>
                </a:solidFill>
                <a:latin typeface="微软雅黑" panose="020B0503020204020204" charset="-122"/>
                <a:ea typeface="微软雅黑" panose="020B0503020204020204" charset="-122"/>
              </a:rPr>
              <a:t>、</a:t>
            </a:r>
            <a:r>
              <a:rPr lang="en-US" altLang="zh-CN" sz="900" dirty="0">
                <a:solidFill>
                  <a:prstClr val="black"/>
                </a:solidFill>
                <a:latin typeface="微软雅黑" panose="020B0503020204020204" charset="-122"/>
                <a:ea typeface="微软雅黑" panose="020B0503020204020204" charset="-122"/>
              </a:rPr>
              <a:t>ACTA BIOMATERIALIA</a:t>
            </a:r>
            <a:r>
              <a:rPr lang="zh-CN" altLang="en-US" sz="900" dirty="0">
                <a:solidFill>
                  <a:prstClr val="black"/>
                </a:solidFill>
                <a:latin typeface="微软雅黑" panose="020B0503020204020204" charset="-122"/>
                <a:ea typeface="微软雅黑" panose="020B0503020204020204" charset="-122"/>
              </a:rPr>
              <a:t>、</a:t>
            </a:r>
            <a:r>
              <a:rPr lang="en-US" altLang="zh-CN" sz="900" dirty="0">
                <a:solidFill>
                  <a:prstClr val="black"/>
                </a:solidFill>
                <a:latin typeface="微软雅黑" panose="020B0503020204020204" charset="-122"/>
                <a:ea typeface="微软雅黑" panose="020B0503020204020204" charset="-122"/>
              </a:rPr>
              <a:t>AMERICAN JOURNAL OF SPORTS MEDICINE</a:t>
            </a:r>
            <a:r>
              <a:rPr lang="zh-CN" altLang="en-US" sz="900" dirty="0">
                <a:solidFill>
                  <a:prstClr val="black"/>
                </a:solidFill>
                <a:latin typeface="微软雅黑" panose="020B0503020204020204" charset="-122"/>
                <a:ea typeface="微软雅黑" panose="020B0503020204020204" charset="-122"/>
              </a:rPr>
              <a:t>、</a:t>
            </a:r>
            <a:r>
              <a:rPr lang="en-US" altLang="zh-CN" sz="900" dirty="0">
                <a:solidFill>
                  <a:prstClr val="black"/>
                </a:solidFill>
                <a:latin typeface="微软雅黑" panose="020B0503020204020204" charset="-122"/>
                <a:ea typeface="微软雅黑" panose="020B0503020204020204" charset="-122"/>
              </a:rPr>
              <a:t>BIOACTIVE MATERIALS</a:t>
            </a:r>
            <a:r>
              <a:rPr lang="zh-CN" altLang="en-US" sz="900" dirty="0">
                <a:solidFill>
                  <a:prstClr val="black"/>
                </a:solidFill>
                <a:latin typeface="微软雅黑" panose="020B0503020204020204" charset="-122"/>
                <a:ea typeface="微软雅黑" panose="020B0503020204020204" charset="-122"/>
              </a:rPr>
              <a:t>等国际权威杂志以第一作者或者通讯作者发表论文</a:t>
            </a:r>
            <a:r>
              <a:rPr lang="en-US" altLang="zh-CN" sz="900" dirty="0">
                <a:solidFill>
                  <a:prstClr val="black"/>
                </a:solidFill>
                <a:latin typeface="微软雅黑" panose="020B0503020204020204" charset="-122"/>
                <a:ea typeface="微软雅黑" panose="020B0503020204020204" charset="-122"/>
              </a:rPr>
              <a:t>160</a:t>
            </a:r>
            <a:r>
              <a:rPr lang="zh-CN" altLang="en-US" sz="900" dirty="0">
                <a:solidFill>
                  <a:prstClr val="black"/>
                </a:solidFill>
                <a:latin typeface="微软雅黑" panose="020B0503020204020204" charset="-122"/>
                <a:ea typeface="微软雅黑" panose="020B0503020204020204" charset="-122"/>
              </a:rPr>
              <a:t>余篇，</a:t>
            </a:r>
            <a:r>
              <a:rPr lang="en-US" altLang="zh-CN" sz="900" dirty="0">
                <a:solidFill>
                  <a:prstClr val="black"/>
                </a:solidFill>
                <a:latin typeface="微软雅黑" panose="020B0503020204020204" charset="-122"/>
                <a:ea typeface="微软雅黑" panose="020B0503020204020204" charset="-122"/>
              </a:rPr>
              <a:t>SCI</a:t>
            </a:r>
            <a:r>
              <a:rPr lang="zh-CN" altLang="zh-CN" sz="900" dirty="0">
                <a:solidFill>
                  <a:prstClr val="black"/>
                </a:solidFill>
                <a:latin typeface="微软雅黑" panose="020B0503020204020204" charset="-122"/>
                <a:ea typeface="微软雅黑" panose="020B0503020204020204" charset="-122"/>
              </a:rPr>
              <a:t>收录论文</a:t>
            </a:r>
            <a:r>
              <a:rPr lang="en-US" altLang="zh-CN" sz="900" dirty="0">
                <a:solidFill>
                  <a:prstClr val="black"/>
                </a:solidFill>
                <a:latin typeface="微软雅黑" panose="020B0503020204020204" charset="-122"/>
                <a:ea typeface="微软雅黑" panose="020B0503020204020204" charset="-122"/>
              </a:rPr>
              <a:t>80</a:t>
            </a:r>
            <a:r>
              <a:rPr lang="zh-CN" altLang="en-US" sz="900" dirty="0">
                <a:solidFill>
                  <a:prstClr val="black"/>
                </a:solidFill>
                <a:latin typeface="微软雅黑" panose="020B0503020204020204" charset="-122"/>
                <a:ea typeface="微软雅黑" panose="020B0503020204020204" charset="-122"/>
              </a:rPr>
              <a:t>余篇，单篇影响因子最高</a:t>
            </a:r>
            <a:r>
              <a:rPr lang="en-US" altLang="zh-CN" sz="900" dirty="0">
                <a:solidFill>
                  <a:prstClr val="black"/>
                </a:solidFill>
                <a:latin typeface="微软雅黑" panose="020B0503020204020204" charset="-122"/>
                <a:ea typeface="微软雅黑" panose="020B0503020204020204" charset="-122"/>
              </a:rPr>
              <a:t>30.849</a:t>
            </a:r>
            <a:r>
              <a:rPr lang="zh-CN" altLang="en-US" sz="900" dirty="0">
                <a:solidFill>
                  <a:prstClr val="black"/>
                </a:solidFill>
                <a:latin typeface="微软雅黑" panose="020B0503020204020204" charset="-122"/>
                <a:ea typeface="微软雅黑" panose="020B0503020204020204" charset="-122"/>
              </a:rPr>
              <a:t>，累计影响因子</a:t>
            </a:r>
            <a:r>
              <a:rPr lang="en-US" altLang="zh-CN" sz="900" dirty="0">
                <a:solidFill>
                  <a:prstClr val="black"/>
                </a:solidFill>
                <a:latin typeface="微软雅黑" panose="020B0503020204020204" charset="-122"/>
                <a:ea typeface="微软雅黑" panose="020B0503020204020204" charset="-122"/>
              </a:rPr>
              <a:t>471.232</a:t>
            </a:r>
            <a:r>
              <a:rPr lang="zh-CN" altLang="en-US" sz="900" dirty="0">
                <a:solidFill>
                  <a:prstClr val="black"/>
                </a:solidFill>
                <a:latin typeface="微软雅黑" panose="020B0503020204020204" charset="-122"/>
                <a:ea typeface="微软雅黑" panose="020B0503020204020204" charset="-122"/>
              </a:rPr>
              <a:t>。授权专利10项，第一完成人获得广东省科学技术二等奖1项。</a:t>
            </a:r>
            <a:endParaRPr lang="zh-CN" altLang="en-US" sz="900" dirty="0">
              <a:solidFill>
                <a:prstClr val="black"/>
              </a:solidFill>
              <a:latin typeface="微软雅黑" panose="020B0503020204020204" charset="-122"/>
              <a:ea typeface="微软雅黑" panose="020B0503020204020204" charset="-122"/>
            </a:endParaRPr>
          </a:p>
          <a:p>
            <a:pPr algn="just" eaLnBrk="1" hangingPunct="1">
              <a:lnSpc>
                <a:spcPct val="120000"/>
              </a:lnSpc>
              <a:spcBef>
                <a:spcPts val="600"/>
              </a:spcBef>
              <a:defRPr/>
            </a:pPr>
            <a:endPar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a:p>
            <a:pPr lvl="0" algn="just" eaLnBrk="1" hangingPunct="1">
              <a:lnSpc>
                <a:spcPct val="120000"/>
              </a:lnSpc>
              <a:spcBef>
                <a:spcPts val="600"/>
              </a:spcBef>
              <a:defRPr/>
            </a:pPr>
            <a:r>
              <a:rPr kumimoji="0" lang="zh-CN" altLang="en-US" sz="9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研究资助：</a:t>
            </a:r>
            <a:r>
              <a:rPr kumimoji="0" lang="zh-CN" altLang="en-US" sz="900" i="0" u="none" strike="noStrike" kern="1200" cap="none" spc="0" normalizeH="0" baseline="0" dirty="0">
                <a:solidFill>
                  <a:prstClr val="black"/>
                </a:solidFill>
                <a:latin typeface="微软雅黑" panose="020B0503020204020204" charset="-122"/>
                <a:ea typeface="微软雅黑" panose="020B0503020204020204" charset="-122"/>
                <a:cs typeface="+mn-cs"/>
              </a:rPr>
              <a:t>获得</a:t>
            </a:r>
            <a:r>
              <a:rPr lang="zh-CN" altLang="en-US" sz="900" dirty="0">
                <a:solidFill>
                  <a:prstClr val="black"/>
                </a:solidFill>
                <a:latin typeface="微软雅黑" panose="020B0503020204020204" charset="-122"/>
                <a:ea typeface="微软雅黑" panose="020B0503020204020204" charset="-122"/>
              </a:rPr>
              <a:t>国家重点研发计划</a:t>
            </a:r>
            <a:r>
              <a:rPr lang="en-US" altLang="zh-CN" sz="900" dirty="0">
                <a:solidFill>
                  <a:prstClr val="black"/>
                </a:solidFill>
                <a:latin typeface="微软雅黑" panose="020B0503020204020204" charset="-122"/>
                <a:ea typeface="微软雅黑" panose="020B0503020204020204" charset="-122"/>
              </a:rPr>
              <a:t>+</a:t>
            </a:r>
            <a:r>
              <a:rPr lang="zh-CN" altLang="en-US" sz="900" dirty="0">
                <a:solidFill>
                  <a:prstClr val="black"/>
                </a:solidFill>
                <a:latin typeface="微软雅黑" panose="020B0503020204020204" charset="-122"/>
                <a:ea typeface="微软雅黑" panose="020B0503020204020204" charset="-122"/>
              </a:rPr>
              <a:t>材料基因工程关键技术与支撑平台项目</a:t>
            </a:r>
            <a:r>
              <a:rPr lang="en-US" altLang="zh-CN" sz="900" dirty="0">
                <a:solidFill>
                  <a:prstClr val="black"/>
                </a:solidFill>
                <a:latin typeface="微软雅黑" panose="020B0503020204020204" charset="-122"/>
                <a:ea typeface="微软雅黑" panose="020B0503020204020204" charset="-122"/>
              </a:rPr>
              <a:t>2</a:t>
            </a:r>
            <a:r>
              <a:rPr lang="zh-CN" altLang="en-US" sz="900" dirty="0">
                <a:solidFill>
                  <a:prstClr val="black"/>
                </a:solidFill>
                <a:latin typeface="微软雅黑" panose="020B0503020204020204" charset="-122"/>
                <a:ea typeface="微软雅黑" panose="020B0503020204020204" charset="-122"/>
              </a:rPr>
              <a:t>项，</a:t>
            </a:r>
            <a:r>
              <a:rPr lang="zh-CN" altLang="en-US" sz="900" noProof="0" dirty="0">
                <a:ln>
                  <a:noFill/>
                </a:ln>
                <a:solidFill>
                  <a:prstClr val="black"/>
                </a:solidFill>
                <a:effectLst/>
                <a:uLnTx/>
                <a:uFillTx/>
                <a:latin typeface="微软雅黑" panose="020B0503020204020204" charset="-122"/>
                <a:ea typeface="微软雅黑" panose="020B0503020204020204" charset="-122"/>
                <a:sym typeface="+mn-ea"/>
              </a:rPr>
              <a:t>国家自然科学基区域创新发展联合基金</a:t>
            </a:r>
            <a:r>
              <a:rPr lang="en-US" altLang="zh-CN" sz="900" noProof="0" dirty="0">
                <a:ln>
                  <a:noFill/>
                </a:ln>
                <a:solidFill>
                  <a:prstClr val="black"/>
                </a:solidFill>
                <a:effectLst/>
                <a:uLnTx/>
                <a:uFillTx/>
                <a:latin typeface="微软雅黑" panose="020B0503020204020204" charset="-122"/>
                <a:ea typeface="微软雅黑" panose="020B0503020204020204" charset="-122"/>
                <a:sym typeface="+mn-ea"/>
              </a:rPr>
              <a:t>1</a:t>
            </a:r>
            <a:r>
              <a:rPr lang="zh-CN" altLang="en-US" sz="900" noProof="0" dirty="0">
                <a:ln>
                  <a:noFill/>
                </a:ln>
                <a:solidFill>
                  <a:prstClr val="black"/>
                </a:solidFill>
                <a:effectLst/>
                <a:uLnTx/>
                <a:uFillTx/>
                <a:latin typeface="微软雅黑" panose="020B0503020204020204" charset="-122"/>
                <a:ea typeface="微软雅黑" panose="020B0503020204020204" charset="-122"/>
                <a:sym typeface="+mn-ea"/>
              </a:rPr>
              <a:t>项、</a:t>
            </a:r>
            <a:r>
              <a:rPr lang="zh-CN" altLang="en-US" sz="900" dirty="0">
                <a:solidFill>
                  <a:prstClr val="black"/>
                </a:solidFill>
                <a:latin typeface="微软雅黑" panose="020B0503020204020204" charset="-122"/>
                <a:ea typeface="微软雅黑" panose="020B0503020204020204" charset="-122"/>
              </a:rPr>
              <a:t>国</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家自然科学基金面上项目</a:t>
            </a:r>
            <a:r>
              <a:rPr kumimoji="0" lang="en-US" altLang="zh-CN"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项</a:t>
            </a:r>
            <a:r>
              <a:rPr lang="zh-CN" altLang="en-US" sz="900" dirty="0">
                <a:solidFill>
                  <a:prstClr val="black"/>
                </a:solidFill>
                <a:latin typeface="微软雅黑" panose="020B0503020204020204" charset="-122"/>
                <a:ea typeface="微软雅黑" panose="020B0503020204020204" charset="-122"/>
              </a:rPr>
              <a:t>、</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科技部“十四五”重点研发项目</a:t>
            </a:r>
            <a:r>
              <a:rPr kumimoji="0" lang="en-US" altLang="zh-CN"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1</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项、“登峰计划”科研专项</a:t>
            </a:r>
            <a:r>
              <a:rPr kumimoji="0" lang="en-US" altLang="zh-CN"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临床与基础融合项目</a:t>
            </a:r>
            <a:r>
              <a:rPr kumimoji="0" lang="en-US" altLang="zh-CN"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1</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项，以及省级各类项目</a:t>
            </a:r>
            <a:r>
              <a:rPr kumimoji="0" lang="en-US" altLang="zh-CN"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多项，目前在研经费约</a:t>
            </a:r>
            <a:r>
              <a:rPr kumimoji="0" lang="en-US" altLang="zh-CN"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2800</a:t>
            </a:r>
            <a:r>
              <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万。</a:t>
            </a:r>
            <a:endParaRPr kumimoji="0" lang="zh-CN" altLang="en-US" sz="9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0" name="矩形 19"/>
          <p:cNvSpPr/>
          <p:nvPr/>
        </p:nvSpPr>
        <p:spPr>
          <a:xfrm>
            <a:off x="1788319" y="4917281"/>
            <a:ext cx="6924675" cy="136922"/>
          </a:xfrm>
          <a:prstGeom prst="rect">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en-US" altLang="zh-CN" sz="900" b="0" i="0" u="none" strike="noStrike" kern="1200" cap="none" spc="0" normalizeH="0" baseline="0" noProof="0" dirty="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nvSpPr>
        <p:spPr bwMode="auto">
          <a:xfrm>
            <a:off x="1980010" y="-42862"/>
            <a:ext cx="2684859" cy="368300"/>
          </a:xfrm>
          <a:prstGeom prst="rect">
            <a:avLst/>
          </a:prstGeom>
          <a:noFill/>
          <a:ln w="9525">
            <a:noFill/>
            <a:miter lim="800000"/>
          </a:ln>
        </p:spPr>
        <p:txBody>
          <a:bodyPr>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lang="zh-CN" altLang="en-US" sz="1500" b="1" dirty="0">
                <a:solidFill>
                  <a:srgbClr val="FFFFFF"/>
                </a:solidFill>
                <a:latin typeface="微软雅黑" panose="020B0503020204020204" charset="-122"/>
                <a:ea typeface="微软雅黑" panose="020B0503020204020204" charset="-122"/>
              </a:rPr>
              <a:t>张余</a:t>
            </a:r>
            <a:endParaRPr kumimoji="0" lang="en-US" altLang="zh-CN" sz="15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3" name="文本框 22"/>
          <p:cNvSpPr txBox="1"/>
          <p:nvPr/>
        </p:nvSpPr>
        <p:spPr>
          <a:xfrm>
            <a:off x="2580844" y="7862"/>
            <a:ext cx="3938588" cy="252730"/>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主任医师、教授，博士生导师</a:t>
            </a:r>
            <a:endParaRPr kumimoji="0" lang="zh-CN" altLang="en-US" sz="105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4" name="矩形 23"/>
          <p:cNvSpPr/>
          <p:nvPr/>
        </p:nvSpPr>
        <p:spPr>
          <a:xfrm>
            <a:off x="334566" y="0"/>
            <a:ext cx="1353740" cy="82629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21" name="文本框 17"/>
          <p:cNvSpPr txBox="1">
            <a:spLocks noChangeArrowheads="1"/>
          </p:cNvSpPr>
          <p:nvPr/>
        </p:nvSpPr>
        <p:spPr bwMode="auto">
          <a:xfrm>
            <a:off x="2106216" y="975122"/>
            <a:ext cx="2390933" cy="252730"/>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招生专业与类型</a:t>
            </a:r>
            <a:endParaRPr kumimoji="0" lang="zh-CN" altLang="en-US" sz="105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pic>
        <p:nvPicPr>
          <p:cNvPr id="17422" name="图片 24"/>
          <p:cNvPicPr>
            <a:picLocks noChangeAspect="1"/>
          </p:cNvPicPr>
          <p:nvPr/>
        </p:nvPicPr>
        <p:blipFill>
          <a:blip r:embed="rId1" cstate="print"/>
          <a:srcRect t="3896" r="91544" b="3088"/>
          <a:stretch>
            <a:fillRect/>
          </a:stretch>
        </p:blipFill>
        <p:spPr bwMode="auto">
          <a:xfrm>
            <a:off x="1907574" y="2019098"/>
            <a:ext cx="232172" cy="269081"/>
          </a:xfrm>
          <a:prstGeom prst="rect">
            <a:avLst/>
          </a:prstGeom>
          <a:noFill/>
          <a:ln w="9525">
            <a:noFill/>
            <a:miter lim="800000"/>
            <a:headEnd/>
            <a:tailEnd/>
          </a:ln>
        </p:spPr>
      </p:pic>
      <p:sp>
        <p:nvSpPr>
          <p:cNvPr id="17423" name="文本框 25"/>
          <p:cNvSpPr txBox="1">
            <a:spLocks noChangeArrowheads="1"/>
          </p:cNvSpPr>
          <p:nvPr/>
        </p:nvSpPr>
        <p:spPr bwMode="auto">
          <a:xfrm>
            <a:off x="2108540" y="2027729"/>
            <a:ext cx="1116330" cy="25273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教育与工作经历</a:t>
            </a:r>
            <a:endPar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7424" name="图片 27"/>
          <p:cNvPicPr>
            <a:picLocks noChangeAspect="1"/>
          </p:cNvPicPr>
          <p:nvPr/>
        </p:nvPicPr>
        <p:blipFill>
          <a:blip r:embed="rId1" cstate="print"/>
          <a:srcRect t="3896" r="91544" b="3088"/>
          <a:stretch>
            <a:fillRect/>
          </a:stretch>
        </p:blipFill>
        <p:spPr bwMode="auto">
          <a:xfrm>
            <a:off x="5134860" y="941641"/>
            <a:ext cx="230981" cy="269081"/>
          </a:xfrm>
          <a:prstGeom prst="rect">
            <a:avLst/>
          </a:prstGeom>
          <a:noFill/>
          <a:ln w="9525">
            <a:noFill/>
            <a:miter lim="800000"/>
            <a:headEnd/>
            <a:tailEnd/>
          </a:ln>
        </p:spPr>
      </p:pic>
      <p:sp>
        <p:nvSpPr>
          <p:cNvPr id="17425" name="文本框 28"/>
          <p:cNvSpPr txBox="1">
            <a:spLocks noChangeArrowheads="1"/>
          </p:cNvSpPr>
          <p:nvPr/>
        </p:nvSpPr>
        <p:spPr bwMode="auto">
          <a:xfrm>
            <a:off x="5345601" y="960691"/>
            <a:ext cx="716280" cy="25273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endPar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17427" name="图片 24"/>
          <p:cNvPicPr>
            <a:picLocks noChangeAspect="1"/>
          </p:cNvPicPr>
          <p:nvPr/>
        </p:nvPicPr>
        <p:blipFill>
          <a:blip r:embed="rId2" cstate="print"/>
          <a:srcRect l="9991" r="8128"/>
          <a:stretch>
            <a:fillRect/>
          </a:stretch>
        </p:blipFill>
        <p:spPr bwMode="auto">
          <a:xfrm>
            <a:off x="8108156" y="64294"/>
            <a:ext cx="842963" cy="772716"/>
          </a:xfrm>
          <a:prstGeom prst="rect">
            <a:avLst/>
          </a:prstGeom>
          <a:noFill/>
          <a:ln w="9525">
            <a:noFill/>
            <a:miter lim="800000"/>
            <a:headEnd/>
            <a:tailEnd/>
          </a:ln>
        </p:spPr>
      </p:pic>
      <p:sp>
        <p:nvSpPr>
          <p:cNvPr id="21" name="文本框 11"/>
          <p:cNvSpPr txBox="1">
            <a:spLocks noChangeArrowheads="1"/>
          </p:cNvSpPr>
          <p:nvPr/>
        </p:nvSpPr>
        <p:spPr bwMode="auto">
          <a:xfrm>
            <a:off x="1956931" y="2297713"/>
            <a:ext cx="2997537" cy="1614805"/>
          </a:xfrm>
          <a:prstGeom prst="rect">
            <a:avLst/>
          </a:prstGeom>
          <a:noFill/>
          <a:ln w="9525">
            <a:noFill/>
            <a:miter lim="800000"/>
          </a:ln>
        </p:spPr>
        <p:txBody>
          <a:bodyPr wrap="square">
            <a:spAutoFit/>
          </a:bodyPr>
          <a:lstStyle/>
          <a:p>
            <a:pPr lvl="0" algn="just" eaLnBrk="1" hangingPunct="1">
              <a:lnSpc>
                <a:spcPct val="150000"/>
              </a:lnSpc>
              <a:defRPr/>
            </a:pPr>
            <a:r>
              <a:rPr lang="en-US" altLang="zh-CN" sz="900" dirty="0">
                <a:solidFill>
                  <a:prstClr val="black"/>
                </a:solidFill>
                <a:latin typeface="微软雅黑" panose="020B0503020204020204" charset="-122"/>
                <a:ea typeface="微软雅黑" panose="020B0503020204020204" charset="-122"/>
              </a:rPr>
              <a:t>1988.09-1993.06     </a:t>
            </a:r>
            <a:r>
              <a:rPr lang="zh-CN" altLang="en-US" sz="900" dirty="0">
                <a:solidFill>
                  <a:prstClr val="black"/>
                </a:solidFill>
                <a:latin typeface="微软雅黑" panose="020B0503020204020204" charset="-122"/>
                <a:ea typeface="微软雅黑" panose="020B0503020204020204" charset="-122"/>
              </a:rPr>
              <a:t> 中国医科大学       学士</a:t>
            </a:r>
            <a:endParaRPr lang="en-US" altLang="zh-CN" sz="900" dirty="0">
              <a:solidFill>
                <a:prstClr val="black"/>
              </a:solidFill>
              <a:latin typeface="微软雅黑" panose="020B0503020204020204" charset="-122"/>
              <a:ea typeface="微软雅黑" panose="020B0503020204020204" charset="-122"/>
            </a:endParaRPr>
          </a:p>
          <a:p>
            <a:pPr algn="just" eaLnBrk="1" hangingPunct="1">
              <a:lnSpc>
                <a:spcPct val="150000"/>
              </a:lnSpc>
              <a:defRPr/>
            </a:pPr>
            <a:r>
              <a:rPr lang="en-US" altLang="zh-CN" sz="900" dirty="0">
                <a:solidFill>
                  <a:prstClr val="black"/>
                </a:solidFill>
                <a:latin typeface="微软雅黑" panose="020B0503020204020204" charset="-122"/>
                <a:ea typeface="微软雅黑" panose="020B0503020204020204" charset="-122"/>
              </a:rPr>
              <a:t>1999.09-2002.06     </a:t>
            </a:r>
            <a:r>
              <a:rPr lang="zh-CN" altLang="en-US" sz="900" dirty="0">
                <a:solidFill>
                  <a:prstClr val="black"/>
                </a:solidFill>
                <a:latin typeface="微软雅黑" panose="020B0503020204020204" charset="-122"/>
                <a:ea typeface="微软雅黑" panose="020B0503020204020204" charset="-122"/>
              </a:rPr>
              <a:t> 南方医科大学       硕士</a:t>
            </a:r>
            <a:endParaRPr lang="en-US" altLang="zh-CN" sz="900" dirty="0">
              <a:solidFill>
                <a:prstClr val="black"/>
              </a:solidFill>
              <a:latin typeface="微软雅黑" panose="020B0503020204020204" charset="-122"/>
              <a:ea typeface="微软雅黑" panose="020B0503020204020204" charset="-122"/>
            </a:endParaRPr>
          </a:p>
          <a:p>
            <a:pPr lvl="0" algn="just" eaLnBrk="1" hangingPunct="1">
              <a:lnSpc>
                <a:spcPct val="150000"/>
              </a:lnSpc>
              <a:defRPr/>
            </a:pPr>
            <a:r>
              <a:rPr lang="en-US" altLang="zh-CN" sz="900" dirty="0">
                <a:solidFill>
                  <a:prstClr val="black"/>
                </a:solidFill>
                <a:latin typeface="微软雅黑" panose="020B0503020204020204" charset="-122"/>
                <a:ea typeface="微软雅黑" panose="020B0503020204020204" charset="-122"/>
              </a:rPr>
              <a:t>2002.09-2005.06      </a:t>
            </a:r>
            <a:r>
              <a:rPr lang="zh-CN" altLang="en-US" sz="900" dirty="0">
                <a:solidFill>
                  <a:prstClr val="black"/>
                </a:solidFill>
                <a:latin typeface="微软雅黑" panose="020B0503020204020204" charset="-122"/>
                <a:ea typeface="微软雅黑" panose="020B0503020204020204" charset="-122"/>
              </a:rPr>
              <a:t>中山大学       博士</a:t>
            </a:r>
            <a:endParaRPr lang="en-US" altLang="zh-CN" sz="900" dirty="0">
              <a:solidFill>
                <a:prstClr val="black"/>
              </a:solidFill>
              <a:latin typeface="微软雅黑" panose="020B0503020204020204" charset="-122"/>
              <a:ea typeface="微软雅黑" panose="020B0503020204020204" charset="-122"/>
            </a:endParaRPr>
          </a:p>
          <a:p>
            <a:pPr lvl="0" algn="just" eaLnBrk="1" hangingPunct="1">
              <a:lnSpc>
                <a:spcPct val="150000"/>
              </a:lnSpc>
              <a:defRPr/>
            </a:pPr>
            <a:r>
              <a:rPr lang="en-US" altLang="zh-CN" sz="900" dirty="0">
                <a:solidFill>
                  <a:prstClr val="black"/>
                </a:solidFill>
                <a:latin typeface="微软雅黑" panose="020B0503020204020204" charset="-122"/>
                <a:ea typeface="微软雅黑" panose="020B0503020204020204" charset="-122"/>
              </a:rPr>
              <a:t>2006.09-2009.06      </a:t>
            </a:r>
            <a:r>
              <a:rPr lang="zh-CN" altLang="en-US" sz="900" dirty="0">
                <a:solidFill>
                  <a:prstClr val="black"/>
                </a:solidFill>
                <a:latin typeface="微软雅黑" panose="020B0503020204020204" charset="-122"/>
                <a:ea typeface="微软雅黑" panose="020B0503020204020204" charset="-122"/>
              </a:rPr>
              <a:t>华南理工大学 博士后</a:t>
            </a:r>
            <a:endParaRPr lang="en-US" altLang="zh-CN" sz="900" dirty="0">
              <a:solidFill>
                <a:prstClr val="black"/>
              </a:solidFill>
              <a:latin typeface="微软雅黑" panose="020B0503020204020204" charset="-122"/>
              <a:ea typeface="微软雅黑" panose="020B0503020204020204" charset="-122"/>
            </a:endParaRPr>
          </a:p>
          <a:p>
            <a:pPr lvl="0" algn="just" eaLnBrk="1" hangingPunct="1">
              <a:lnSpc>
                <a:spcPct val="150000"/>
              </a:lnSpc>
              <a:defRPr/>
            </a:pPr>
            <a:r>
              <a:rPr lang="en-US" altLang="zh-CN" sz="900" dirty="0">
                <a:solidFill>
                  <a:prstClr val="black"/>
                </a:solidFill>
                <a:latin typeface="微软雅黑" panose="020B0503020204020204" charset="-122"/>
                <a:ea typeface="微软雅黑" panose="020B0503020204020204" charset="-122"/>
              </a:rPr>
              <a:t>2010</a:t>
            </a:r>
            <a:r>
              <a:rPr lang="zh-CN" altLang="en-US" sz="900" dirty="0">
                <a:solidFill>
                  <a:prstClr val="black"/>
                </a:solidFill>
                <a:latin typeface="微软雅黑" panose="020B0503020204020204" charset="-122"/>
                <a:ea typeface="微软雅黑" panose="020B0503020204020204" charset="-122"/>
              </a:rPr>
              <a:t>、</a:t>
            </a:r>
            <a:r>
              <a:rPr lang="en-US" altLang="zh-CN" sz="900" dirty="0">
                <a:solidFill>
                  <a:prstClr val="black"/>
                </a:solidFill>
                <a:latin typeface="微软雅黑" panose="020B0503020204020204" charset="-122"/>
                <a:ea typeface="微软雅黑" panose="020B0503020204020204" charset="-122"/>
              </a:rPr>
              <a:t>2013              </a:t>
            </a:r>
            <a:r>
              <a:rPr lang="zh-CN" altLang="en-US" sz="900" dirty="0">
                <a:solidFill>
                  <a:prstClr val="black"/>
                </a:solidFill>
                <a:latin typeface="微软雅黑" panose="020B0503020204020204" charset="-122"/>
                <a:ea typeface="微软雅黑" panose="020B0503020204020204" charset="-122"/>
              </a:rPr>
              <a:t>哈佛大学麻省总院访问学者</a:t>
            </a:r>
            <a:endParaRPr lang="en-US" altLang="zh-CN" sz="900" dirty="0">
              <a:solidFill>
                <a:prstClr val="black"/>
              </a:solidFill>
              <a:latin typeface="微软雅黑" panose="020B0503020204020204" charset="-122"/>
              <a:ea typeface="微软雅黑" panose="020B0503020204020204" charset="-122"/>
            </a:endParaRPr>
          </a:p>
          <a:p>
            <a:pPr lvl="0" algn="just" eaLnBrk="1" hangingPunct="1">
              <a:lnSpc>
                <a:spcPct val="150000"/>
              </a:lnSpc>
              <a:defRPr/>
            </a:pPr>
            <a:r>
              <a:rPr lang="en-US" altLang="zh-CN" sz="900" dirty="0">
                <a:solidFill>
                  <a:prstClr val="black"/>
                </a:solidFill>
                <a:latin typeface="微软雅黑" panose="020B0503020204020204" charset="-122"/>
                <a:ea typeface="微软雅黑" panose="020B0503020204020204" charset="-122"/>
              </a:rPr>
              <a:t>2018.09</a:t>
            </a:r>
            <a:r>
              <a:rPr lang="zh-CN" altLang="en-US" sz="900" dirty="0">
                <a:solidFill>
                  <a:prstClr val="black"/>
                </a:solidFill>
                <a:latin typeface="微软雅黑" panose="020B0503020204020204" charset="-122"/>
                <a:ea typeface="微软雅黑" panose="020B0503020204020204" charset="-122"/>
              </a:rPr>
              <a:t>至今             广东省人民医院 主任医师</a:t>
            </a:r>
            <a:endParaRPr lang="en-US" altLang="zh-CN" sz="900" dirty="0">
              <a:solidFill>
                <a:prstClr val="black"/>
              </a:solidFill>
              <a:latin typeface="微软雅黑" panose="020B0503020204020204" charset="-122"/>
              <a:ea typeface="微软雅黑" panose="020B0503020204020204" charset="-122"/>
            </a:endParaRPr>
          </a:p>
          <a:p>
            <a:pPr lvl="0" eaLnBrk="1" hangingPunct="1">
              <a:defRPr/>
            </a:pPr>
            <a:endParaRPr lang="en-US" altLang="zh-CN" sz="900" dirty="0">
              <a:solidFill>
                <a:prstClr val="black"/>
              </a:solidFill>
              <a:latin typeface="微软雅黑" panose="020B0503020204020204" charset="-122"/>
              <a:ea typeface="微软雅黑" panose="020B0503020204020204" charset="-122"/>
            </a:endParaRPr>
          </a:p>
          <a:p>
            <a:pPr lvl="0" eaLnBrk="1" hangingPunct="1">
              <a:defRPr/>
            </a:pPr>
            <a:endParaRPr lang="en-US" altLang="zh-CN" sz="900" dirty="0">
              <a:solidFill>
                <a:prstClr val="black"/>
              </a:solidFill>
              <a:latin typeface="微软雅黑" panose="020B0503020204020204" charset="-122"/>
              <a:ea typeface="微软雅黑" panose="020B0503020204020204" charset="-122"/>
            </a:endParaRPr>
          </a:p>
        </p:txBody>
      </p:sp>
      <p:pic>
        <p:nvPicPr>
          <p:cNvPr id="25" name="图片 24"/>
          <p:cNvPicPr>
            <a:picLocks noChangeAspect="1"/>
          </p:cNvPicPr>
          <p:nvPr/>
        </p:nvPicPr>
        <p:blipFill>
          <a:blip r:embed="rId1" cstate="print"/>
          <a:srcRect t="3896" r="91544" b="3088"/>
          <a:stretch>
            <a:fillRect/>
          </a:stretch>
        </p:blipFill>
        <p:spPr bwMode="auto">
          <a:xfrm>
            <a:off x="1909906" y="3657492"/>
            <a:ext cx="232172" cy="269081"/>
          </a:xfrm>
          <a:prstGeom prst="rect">
            <a:avLst/>
          </a:prstGeom>
          <a:noFill/>
          <a:ln w="9525">
            <a:noFill/>
            <a:miter lim="800000"/>
            <a:headEnd/>
            <a:tailEnd/>
          </a:ln>
        </p:spPr>
      </p:pic>
      <p:sp>
        <p:nvSpPr>
          <p:cNvPr id="27" name="文本框 25"/>
          <p:cNvSpPr txBox="1">
            <a:spLocks noChangeArrowheads="1"/>
          </p:cNvSpPr>
          <p:nvPr/>
        </p:nvSpPr>
        <p:spPr bwMode="auto">
          <a:xfrm>
            <a:off x="2106285" y="3676615"/>
            <a:ext cx="716280" cy="252730"/>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endParaRPr kumimoji="0" lang="zh-CN" altLang="en-US" sz="105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9" name="文本框 11"/>
          <p:cNvSpPr txBox="1">
            <a:spLocks noChangeArrowheads="1"/>
          </p:cNvSpPr>
          <p:nvPr/>
        </p:nvSpPr>
        <p:spPr bwMode="auto">
          <a:xfrm>
            <a:off x="1956931" y="4006683"/>
            <a:ext cx="2571455" cy="506730"/>
          </a:xfrm>
          <a:prstGeom prst="rect">
            <a:avLst/>
          </a:prstGeom>
          <a:noFill/>
          <a:ln w="9525">
            <a:noFill/>
            <a:miter lim="800000"/>
          </a:ln>
        </p:spPr>
        <p:txBody>
          <a:bodyPr wrap="square">
            <a:spAutoFit/>
          </a:bodyPr>
          <a:lstStyle/>
          <a:p>
            <a:pPr lvl="0" eaLnBrk="1" hangingPunct="1">
              <a:defRPr/>
            </a:pPr>
            <a:r>
              <a:rPr lang="zh-CN" altLang="en-US" sz="900" dirty="0">
                <a:solidFill>
                  <a:prstClr val="black"/>
                </a:solidFill>
                <a:latin typeface="微软雅黑" panose="020B0503020204020204" charset="-122"/>
                <a:ea typeface="微软雅黑" panose="020B0503020204020204" charset="-122"/>
              </a:rPr>
              <a:t>性格开朗，积极上进，肯吃苦，热爱集体，热爱专业，有一定临床及科研基础及良好的英文能力</a:t>
            </a:r>
            <a:endParaRPr lang="en-US" altLang="zh-CN" sz="900" dirty="0">
              <a:solidFill>
                <a:prstClr val="black"/>
              </a:solidFill>
              <a:latin typeface="微软雅黑" panose="020B0503020204020204" charset="-122"/>
              <a:ea typeface="微软雅黑" panose="020B0503020204020204" charset="-122"/>
            </a:endParaRPr>
          </a:p>
        </p:txBody>
      </p:sp>
      <p:sp>
        <p:nvSpPr>
          <p:cNvPr id="30" name="文本框 21"/>
          <p:cNvSpPr txBox="1">
            <a:spLocks noChangeArrowheads="1"/>
          </p:cNvSpPr>
          <p:nvPr/>
        </p:nvSpPr>
        <p:spPr bwMode="auto">
          <a:xfrm>
            <a:off x="445889" y="528"/>
            <a:ext cx="1204317" cy="589280"/>
          </a:xfrm>
          <a:prstGeom prst="rect">
            <a:avLst/>
          </a:prstGeom>
          <a:noFill/>
          <a:ln w="9525">
            <a:noFill/>
            <a:miter lim="800000"/>
          </a:ln>
        </p:spPr>
        <p:txBody>
          <a:bodyPr wrap="square">
            <a:spAutoFit/>
          </a:bodyPr>
          <a:lstStyle/>
          <a:p>
            <a:pPr lvl="0" eaLnBrk="1" hangingPunct="1">
              <a:lnSpc>
                <a:spcPct val="120000"/>
              </a:lnSpc>
              <a:defRPr/>
            </a:pPr>
            <a:r>
              <a:rPr kumimoji="0" lang="zh-CN" altLang="en-US" sz="9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工作单位：</a:t>
            </a:r>
            <a:r>
              <a:rPr lang="zh-CN" altLang="en-US" sz="900" b="1" dirty="0">
                <a:solidFill>
                  <a:srgbClr val="FFFFFF"/>
                </a:solidFill>
                <a:latin typeface="微软雅黑" panose="020B0503020204020204" charset="-122"/>
                <a:ea typeface="微软雅黑" panose="020B0503020204020204" charset="-122"/>
              </a:rPr>
              <a:t>华南理工大学医学院附属广东省人民医院</a:t>
            </a:r>
            <a:endParaRPr kumimoji="0" lang="en-US" altLang="zh-CN" sz="9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31" name="文本框 30"/>
          <p:cNvSpPr txBox="1"/>
          <p:nvPr/>
        </p:nvSpPr>
        <p:spPr>
          <a:xfrm>
            <a:off x="1895565" y="209740"/>
            <a:ext cx="6167195" cy="852805"/>
          </a:xfrm>
          <a:prstGeom prst="rect">
            <a:avLst/>
          </a:prstGeom>
          <a:noFill/>
        </p:spPr>
        <p:txBody>
          <a:bodyPr wrap="square">
            <a:spAutoFit/>
          </a:bodyPr>
          <a:lstStyle/>
          <a:p>
            <a:pPr eaLnBrk="1" fontAlgn="auto" hangingPunct="1">
              <a:lnSpc>
                <a:spcPct val="150000"/>
              </a:lnSpc>
              <a:spcBef>
                <a:spcPts val="0"/>
              </a:spcBef>
              <a:spcAft>
                <a:spcPts val="0"/>
              </a:spcAft>
              <a:defRPr/>
            </a:pPr>
            <a:r>
              <a:rPr kumimoji="0" lang="zh-CN" altLang="en-US" sz="9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广东省人民医院</a:t>
            </a:r>
            <a:r>
              <a:rPr lang="zh-CN" altLang="en-US" sz="900" b="1" spc="120" dirty="0">
                <a:solidFill>
                  <a:srgbClr val="FFFFFF"/>
                </a:solidFill>
                <a:latin typeface="微软雅黑" panose="020B0503020204020204" charset="-122"/>
                <a:ea typeface="微软雅黑" panose="020B0503020204020204" charset="-122"/>
              </a:rPr>
              <a:t>骨肿瘤</a:t>
            </a:r>
            <a:r>
              <a:rPr kumimoji="0" lang="zh-CN" altLang="en-US" sz="9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rPr>
              <a:t>科主任、骨科实验室负责人；中国抗癌协会肿瘤微创治疗分会骨与软组织肿瘤学组主任委员，中国生物材料学会医用金属材料分会秘书长，广东省精准医学应用学会骨肿瘤分会主委；</a:t>
            </a:r>
            <a:r>
              <a:rPr sz="900" b="1" spc="120" dirty="0">
                <a:solidFill>
                  <a:srgbClr val="FFFFFF"/>
                </a:solidFill>
                <a:latin typeface="微软雅黑" panose="020B0503020204020204" charset="-122"/>
                <a:ea typeface="微软雅黑" panose="020B0503020204020204" charset="-122"/>
              </a:rPr>
              <a:t>《中华关节外科杂志》、《实用医学》、《研究生学报》、《中国骨科临床与基础研究》杂志编委</a:t>
            </a:r>
            <a:r>
              <a:rPr lang="zh-CN" altLang="en-US" sz="900" b="1" spc="120" dirty="0">
                <a:solidFill>
                  <a:srgbClr val="FFFFFF"/>
                </a:solidFill>
                <a:latin typeface="微软雅黑" panose="020B0503020204020204" charset="-122"/>
                <a:ea typeface="微软雅黑" panose="020B0503020204020204" charset="-122"/>
              </a:rPr>
              <a:t>。</a:t>
            </a:r>
            <a:endParaRPr lang="zh-CN" altLang="en-US" sz="900" b="1" spc="120" dirty="0">
              <a:solidFill>
                <a:srgbClr val="FFFFFF"/>
              </a:solidFill>
              <a:latin typeface="微软雅黑" panose="020B0503020204020204" charset="-122"/>
              <a:ea typeface="微软雅黑" panose="020B0503020204020204" charset="-122"/>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9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pic>
        <p:nvPicPr>
          <p:cNvPr id="34" name="图片 2" descr="微信图片_20200417071731"/>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009" t="7004" r="10618" b="28552"/>
          <a:stretch>
            <a:fillRect/>
          </a:stretch>
        </p:blipFill>
        <p:spPr bwMode="auto">
          <a:xfrm>
            <a:off x="247649" y="1022682"/>
            <a:ext cx="1482533" cy="1640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2984500" y="2205929"/>
            <a:ext cx="5867400" cy="731641"/>
          </a:xfrm>
        </p:spPr>
        <p:txBody>
          <a:bodyPr>
            <a:normAutofit/>
          </a:bodyPr>
          <a:lstStyle/>
          <a:p>
            <a:pPr algn="ctr"/>
            <a:r>
              <a:rPr lang="zh-CN" altLang="en-US" sz="3600" b="1" dirty="0" smtClean="0">
                <a:latin typeface="微软雅黑" panose="020B0503020204020204" charset="-122"/>
                <a:ea typeface="微软雅黑" panose="020B0503020204020204" charset="-122"/>
              </a:rPr>
              <a:t>大 标 题</a:t>
            </a:r>
            <a:endParaRPr lang="en-US" altLang="zh-CN" sz="3600" b="1" dirty="0" smtClean="0">
              <a:latin typeface="微软雅黑" panose="020B0503020204020204" charset="-122"/>
              <a:ea typeface="微软雅黑" panose="020B0503020204020204" charset="-122"/>
            </a:endParaRPr>
          </a:p>
        </p:txBody>
      </p:sp>
      <p:pic>
        <p:nvPicPr>
          <p:cNvPr id="7" name="图片 6" descr="右.png"/>
          <p:cNvPicPr>
            <a:picLocks noChangeAspect="1"/>
          </p:cNvPicPr>
          <p:nvPr/>
        </p:nvPicPr>
        <p:blipFill>
          <a:blip r:embed="rId2" cstate="print"/>
          <a:stretch>
            <a:fillRect/>
          </a:stretch>
        </p:blipFill>
        <p:spPr>
          <a:xfrm>
            <a:off x="2729271" y="444112"/>
            <a:ext cx="2301517" cy="898913"/>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tags/tag1.xml><?xml version="1.0" encoding="utf-8"?>
<p:tagLst xmlns:p="http://schemas.openxmlformats.org/presentationml/2006/main">
  <p:tag name="KSO_WM_TAG_VERSION" val="1.0"/>
  <p:tag name="KSO_WM_TEMPLATE_CATEGORY" val="custom"/>
  <p:tag name="KSO_WM_TEMPLATE_INDEX" val="20182782"/>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TAG_VERSION" val="1.0"/>
  <p:tag name="KSO_WM_TEMPLATE_CATEGORY" val="custom"/>
  <p:tag name="KSO_WM_TEMPLATE_INDEX" val="20182782"/>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23.xml><?xml version="1.0" encoding="utf-8"?>
<p:tagLst xmlns:p="http://schemas.openxmlformats.org/presentationml/2006/main">
  <p:tag name="KSO_WM_TEMPLATE_CATEGORY" val="custom"/>
  <p:tag name="KSO_WM_TEMPLATE_INDEX" val="20182782"/>
  <p:tag name="KSO_WM_UNIT_TYPE" val="a"/>
  <p:tag name="KSO_WM_UNIT_INDEX" val="1"/>
  <p:tag name="KSO_WM_UNIT_ID" val="custom20182782_12*a*1"/>
  <p:tag name="KSO_WM_UNIT_LAYERLEVEL" val="1"/>
  <p:tag name="KSO_WM_UNIT_VALUE" val="18"/>
  <p:tag name="KSO_WM_UNIT_ISCONTENTSTITLE" val="0"/>
  <p:tag name="KSO_WM_UNIT_HIGHLIGHT" val="0"/>
  <p:tag name="KSO_WM_UNIT_COMPATIBLE" val="0"/>
  <p:tag name="KSO_WM_UNIT_CLEAR" val="0"/>
  <p:tag name="KSO_WM_BEAUTIFY_FLAG" val="#wm#"/>
  <p:tag name="KSO_WM_TAG_VERSION" val="1.0"/>
  <p:tag name="KSO_WM_UNIT_PRESET_TEXT" val="SECTION TITLE"/>
</p:tagLst>
</file>

<file path=ppt/tags/tag24.xml><?xml version="1.0" encoding="utf-8"?>
<p:tagLst xmlns:p="http://schemas.openxmlformats.org/presentationml/2006/main">
  <p:tag name="KSO_WM_TEMPLATE_CATEGORY" val="custom"/>
  <p:tag name="KSO_WM_TEMPLATE_INDEX" val="20182782"/>
  <p:tag name="KSO_WM_TAG_VERSION" val="1.0"/>
  <p:tag name="KSO_WM_SLIDE_ID" val="custom20182782_12"/>
  <p:tag name="KSO_WM_SLIDE_INDEX" val="12"/>
  <p:tag name="KSO_WM_SLIDE_ITEM_CNT" val="2"/>
  <p:tag name="KSO_WM_SLIDE_LAYOUT" val="a_f"/>
  <p:tag name="KSO_WM_SLIDE_LAYOUT_CNT" val="1_1"/>
  <p:tag name="KSO_WM_SLIDE_TYPE" val="sectionTitle"/>
  <p:tag name="KSO_WM_BEAUTIFY_FLAG" val="#wm#"/>
</p:tagLst>
</file>

<file path=ppt/tags/tag25.xml><?xml version="1.0" encoding="utf-8"?>
<p:tagLst xmlns:p="http://schemas.openxmlformats.org/presentationml/2006/main">
  <p:tag name="KSO_WPP_MARK_KEY" val="c564fb56-e65b-41eb-9595-7a3c2595a0b5"/>
  <p:tag name="COMMONDATA" val="eyJoZGlkIjoiNWQ3NWVkYTM3NGVhNmY0MWFlNzYxMTIwNWQ0NWI1OWMifQ=="/>
</p:tagLst>
</file>

<file path=ppt/tags/tag3.xml><?xml version="1.0" encoding="utf-8"?>
<p:tagLst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4.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0</TotalTime>
  <Words>2089</Words>
  <Application>WPS 演示</Application>
  <PresentationFormat>全屏显示(16:9)</PresentationFormat>
  <Paragraphs>82</Paragraphs>
  <Slides>3</Slides>
  <Notes>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vt:i4>
      </vt:variant>
    </vt:vector>
  </HeadingPairs>
  <TitlesOfParts>
    <vt:vector size="12" baseType="lpstr">
      <vt:lpstr>Arial</vt:lpstr>
      <vt:lpstr>宋体</vt:lpstr>
      <vt:lpstr>Wingdings</vt:lpstr>
      <vt:lpstr>黑体</vt:lpstr>
      <vt:lpstr>微软雅黑</vt:lpstr>
      <vt:lpstr>Calibri</vt:lpstr>
      <vt:lpstr>Calibri</vt:lpstr>
      <vt:lpstr>Arial Unicode MS</vt:lpstr>
      <vt:lpstr>1_Office 主题​​</vt:lpstr>
      <vt:lpstr>PowerPoint 演示文稿</vt:lpstr>
      <vt:lpstr>PowerPoint 演示文稿</vt:lpstr>
      <vt:lpstr>大 标 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KIM KIM</cp:lastModifiedBy>
  <cp:revision>20</cp:revision>
  <dcterms:created xsi:type="dcterms:W3CDTF">2018-09-13T03:06:00Z</dcterms:created>
  <dcterms:modified xsi:type="dcterms:W3CDTF">2023-03-23T03:56:26Z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D40973262790441082F00E562A843BF2</vt:lpwstr>
  </property>
</Properties>
</file>