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8" r:id="rId2"/>
  </p:sldIdLst>
  <p:sldSz cx="9144000" cy="5143500" type="screen16x9"/>
  <p:notesSz cx="7104063" cy="10234613"/>
  <p:custDataLst>
    <p:tags r:id="rId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E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604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3"/>
          <p:cNvSpPr/>
          <p:nvPr/>
        </p:nvSpPr>
        <p:spPr>
          <a:xfrm>
            <a:off x="0" y="0"/>
            <a:ext cx="9144000" cy="2764971"/>
          </a:xfrm>
          <a:custGeom>
            <a:avLst/>
            <a:gdLst>
              <a:gd name="connsiteX0" fmla="*/ 0 w 12195175"/>
              <a:gd name="connsiteY0" fmla="*/ 0 h 2060848"/>
              <a:gd name="connsiteX1" fmla="*/ 12195175 w 12195175"/>
              <a:gd name="connsiteY1" fmla="*/ 0 h 2060848"/>
              <a:gd name="connsiteX2" fmla="*/ 12195175 w 12195175"/>
              <a:gd name="connsiteY2" fmla="*/ 2060848 h 2060848"/>
              <a:gd name="connsiteX3" fmla="*/ 0 w 12195175"/>
              <a:gd name="connsiteY3" fmla="*/ 2060848 h 2060848"/>
              <a:gd name="connsiteX4" fmla="*/ 0 w 12195175"/>
              <a:gd name="connsiteY4" fmla="*/ 0 h 2060848"/>
              <a:gd name="connsiteX0-1" fmla="*/ 0 w 12195175"/>
              <a:gd name="connsiteY0-2" fmla="*/ 0 h 2060848"/>
              <a:gd name="connsiteX1-3" fmla="*/ 12195175 w 12195175"/>
              <a:gd name="connsiteY1-4" fmla="*/ 0 h 2060848"/>
              <a:gd name="connsiteX2-5" fmla="*/ 12195175 w 12195175"/>
              <a:gd name="connsiteY2-6" fmla="*/ 2060848 h 2060848"/>
              <a:gd name="connsiteX3-7" fmla="*/ 6096000 w 12195175"/>
              <a:gd name="connsiteY3-8" fmla="*/ 2046514 h 2060848"/>
              <a:gd name="connsiteX4-9" fmla="*/ 0 w 12195175"/>
              <a:gd name="connsiteY4-10" fmla="*/ 2060848 h 2060848"/>
              <a:gd name="connsiteX5" fmla="*/ 0 w 12195175"/>
              <a:gd name="connsiteY5" fmla="*/ 0 h 2060848"/>
              <a:gd name="connsiteX0-11" fmla="*/ 0 w 12195175"/>
              <a:gd name="connsiteY0-12" fmla="*/ 0 h 3686628"/>
              <a:gd name="connsiteX1-13" fmla="*/ 12195175 w 12195175"/>
              <a:gd name="connsiteY1-14" fmla="*/ 0 h 3686628"/>
              <a:gd name="connsiteX2-15" fmla="*/ 12195175 w 12195175"/>
              <a:gd name="connsiteY2-16" fmla="*/ 2060848 h 3686628"/>
              <a:gd name="connsiteX3-17" fmla="*/ 6081486 w 12195175"/>
              <a:gd name="connsiteY3-18" fmla="*/ 3686628 h 3686628"/>
              <a:gd name="connsiteX4-19" fmla="*/ 0 w 12195175"/>
              <a:gd name="connsiteY4-20" fmla="*/ 2060848 h 3686628"/>
              <a:gd name="connsiteX5-21" fmla="*/ 0 w 12195175"/>
              <a:gd name="connsiteY5-22" fmla="*/ 0 h 36866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5175" h="3686628">
                <a:moveTo>
                  <a:pt x="0" y="0"/>
                </a:moveTo>
                <a:lnTo>
                  <a:pt x="12195175" y="0"/>
                </a:lnTo>
                <a:lnTo>
                  <a:pt x="12195175" y="2060848"/>
                </a:lnTo>
                <a:lnTo>
                  <a:pt x="6081486" y="3686628"/>
                </a:lnTo>
                <a:lnTo>
                  <a:pt x="0" y="2060848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"/>
          <p:cNvSpPr/>
          <p:nvPr/>
        </p:nvSpPr>
        <p:spPr>
          <a:xfrm>
            <a:off x="0" y="-20538"/>
            <a:ext cx="9144000" cy="1883229"/>
          </a:xfrm>
          <a:custGeom>
            <a:avLst/>
            <a:gdLst>
              <a:gd name="connsiteX0" fmla="*/ 0 w 12195175"/>
              <a:gd name="connsiteY0" fmla="*/ 0 h 908720"/>
              <a:gd name="connsiteX1" fmla="*/ 12195175 w 12195175"/>
              <a:gd name="connsiteY1" fmla="*/ 0 h 908720"/>
              <a:gd name="connsiteX2" fmla="*/ 12195175 w 12195175"/>
              <a:gd name="connsiteY2" fmla="*/ 908720 h 908720"/>
              <a:gd name="connsiteX3" fmla="*/ 0 w 12195175"/>
              <a:gd name="connsiteY3" fmla="*/ 908720 h 908720"/>
              <a:gd name="connsiteX4" fmla="*/ 0 w 12195175"/>
              <a:gd name="connsiteY4" fmla="*/ 0 h 908720"/>
              <a:gd name="connsiteX0-1" fmla="*/ 0 w 12195175"/>
              <a:gd name="connsiteY0-2" fmla="*/ 0 h 908720"/>
              <a:gd name="connsiteX1-3" fmla="*/ 12195175 w 12195175"/>
              <a:gd name="connsiteY1-4" fmla="*/ 0 h 908720"/>
              <a:gd name="connsiteX2-5" fmla="*/ 12195175 w 12195175"/>
              <a:gd name="connsiteY2-6" fmla="*/ 908720 h 908720"/>
              <a:gd name="connsiteX3-7" fmla="*/ 6096000 w 12195175"/>
              <a:gd name="connsiteY3-8" fmla="*/ 899886 h 908720"/>
              <a:gd name="connsiteX4-9" fmla="*/ 0 w 12195175"/>
              <a:gd name="connsiteY4-10" fmla="*/ 908720 h 908720"/>
              <a:gd name="connsiteX5" fmla="*/ 0 w 12195175"/>
              <a:gd name="connsiteY5" fmla="*/ 0 h 908720"/>
              <a:gd name="connsiteX0-11" fmla="*/ 0 w 12195175"/>
              <a:gd name="connsiteY0-12" fmla="*/ 0 h 2510972"/>
              <a:gd name="connsiteX1-13" fmla="*/ 12195175 w 12195175"/>
              <a:gd name="connsiteY1-14" fmla="*/ 0 h 2510972"/>
              <a:gd name="connsiteX2-15" fmla="*/ 12195175 w 12195175"/>
              <a:gd name="connsiteY2-16" fmla="*/ 908720 h 2510972"/>
              <a:gd name="connsiteX3-17" fmla="*/ 6052458 w 12195175"/>
              <a:gd name="connsiteY3-18" fmla="*/ 2510972 h 2510972"/>
              <a:gd name="connsiteX4-19" fmla="*/ 0 w 12195175"/>
              <a:gd name="connsiteY4-20" fmla="*/ 908720 h 2510972"/>
              <a:gd name="connsiteX5-21" fmla="*/ 0 w 12195175"/>
              <a:gd name="connsiteY5-22" fmla="*/ 0 h 251097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5175" h="2510972">
                <a:moveTo>
                  <a:pt x="0" y="0"/>
                </a:moveTo>
                <a:lnTo>
                  <a:pt x="12195175" y="0"/>
                </a:lnTo>
                <a:lnTo>
                  <a:pt x="12195175" y="908720"/>
                </a:lnTo>
                <a:lnTo>
                  <a:pt x="6052458" y="2510972"/>
                </a:lnTo>
                <a:lnTo>
                  <a:pt x="0" y="9087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矩形 4"/>
          <p:cNvSpPr/>
          <p:nvPr/>
        </p:nvSpPr>
        <p:spPr>
          <a:xfrm>
            <a:off x="0" y="4516339"/>
            <a:ext cx="9144000" cy="647699"/>
          </a:xfrm>
          <a:custGeom>
            <a:avLst/>
            <a:gdLst>
              <a:gd name="connsiteX0" fmla="*/ 0 w 12195175"/>
              <a:gd name="connsiteY0" fmla="*/ 0 h 404664"/>
              <a:gd name="connsiteX1" fmla="*/ 12195175 w 12195175"/>
              <a:gd name="connsiteY1" fmla="*/ 0 h 404664"/>
              <a:gd name="connsiteX2" fmla="*/ 12195175 w 12195175"/>
              <a:gd name="connsiteY2" fmla="*/ 404664 h 404664"/>
              <a:gd name="connsiteX3" fmla="*/ 0 w 12195175"/>
              <a:gd name="connsiteY3" fmla="*/ 404664 h 404664"/>
              <a:gd name="connsiteX4" fmla="*/ 0 w 12195175"/>
              <a:gd name="connsiteY4" fmla="*/ 0 h 404664"/>
              <a:gd name="connsiteX0-1" fmla="*/ 0 w 12195175"/>
              <a:gd name="connsiteY0-2" fmla="*/ 8993 h 413657"/>
              <a:gd name="connsiteX1-3" fmla="*/ 6096000 w 12195175"/>
              <a:gd name="connsiteY1-4" fmla="*/ 0 h 413657"/>
              <a:gd name="connsiteX2-5" fmla="*/ 12195175 w 12195175"/>
              <a:gd name="connsiteY2-6" fmla="*/ 8993 h 413657"/>
              <a:gd name="connsiteX3-7" fmla="*/ 12195175 w 12195175"/>
              <a:gd name="connsiteY3-8" fmla="*/ 413657 h 413657"/>
              <a:gd name="connsiteX4-9" fmla="*/ 0 w 12195175"/>
              <a:gd name="connsiteY4-10" fmla="*/ 413657 h 413657"/>
              <a:gd name="connsiteX5" fmla="*/ 0 w 12195175"/>
              <a:gd name="connsiteY5" fmla="*/ 8993 h 413657"/>
              <a:gd name="connsiteX0-11" fmla="*/ 0 w 12195175"/>
              <a:gd name="connsiteY0-12" fmla="*/ 458935 h 863599"/>
              <a:gd name="connsiteX1-13" fmla="*/ 6052457 w 12195175"/>
              <a:gd name="connsiteY1-14" fmla="*/ 0 h 863599"/>
              <a:gd name="connsiteX2-15" fmla="*/ 12195175 w 12195175"/>
              <a:gd name="connsiteY2-16" fmla="*/ 458935 h 863599"/>
              <a:gd name="connsiteX3-17" fmla="*/ 12195175 w 12195175"/>
              <a:gd name="connsiteY3-18" fmla="*/ 863599 h 863599"/>
              <a:gd name="connsiteX4-19" fmla="*/ 0 w 12195175"/>
              <a:gd name="connsiteY4-20" fmla="*/ 863599 h 863599"/>
              <a:gd name="connsiteX5-21" fmla="*/ 0 w 12195175"/>
              <a:gd name="connsiteY5-22" fmla="*/ 458935 h 8635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5175" h="863599">
                <a:moveTo>
                  <a:pt x="0" y="458935"/>
                </a:moveTo>
                <a:lnTo>
                  <a:pt x="6052457" y="0"/>
                </a:lnTo>
                <a:lnTo>
                  <a:pt x="12195175" y="458935"/>
                </a:lnTo>
                <a:lnTo>
                  <a:pt x="12195175" y="863599"/>
                </a:lnTo>
                <a:lnTo>
                  <a:pt x="0" y="863599"/>
                </a:lnTo>
                <a:lnTo>
                  <a:pt x="0" y="4589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10"/>
          </p:nvPr>
        </p:nvSpPr>
        <p:spPr>
          <a:xfrm>
            <a:off x="628486" y="4767263"/>
            <a:ext cx="2056865" cy="273844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2023/4/21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162" y="4767263"/>
            <a:ext cx="3085297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6268" y="4767263"/>
            <a:ext cx="2056865" cy="273844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1143893" y="2804139"/>
            <a:ext cx="6856214" cy="6684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副标题 2"/>
          <p:cNvSpPr>
            <a:spLocks noGrp="1"/>
          </p:cNvSpPr>
          <p:nvPr>
            <p:ph type="subTitle" idx="1"/>
          </p:nvPr>
        </p:nvSpPr>
        <p:spPr>
          <a:xfrm>
            <a:off x="1143893" y="3506217"/>
            <a:ext cx="6856214" cy="4696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065" indent="0" algn="ctr">
              <a:buNone/>
              <a:defRPr sz="1200"/>
            </a:lvl4pPr>
            <a:lvl5pPr marL="1370965" indent="0" algn="ctr">
              <a:buNone/>
              <a:defRPr sz="1200"/>
            </a:lvl5pPr>
            <a:lvl6pPr marL="1713865" indent="0" algn="ctr">
              <a:buNone/>
              <a:defRPr sz="1200"/>
            </a:lvl6pPr>
            <a:lvl7pPr marL="2056765" indent="0" algn="ctr">
              <a:buNone/>
              <a:defRPr sz="1200"/>
            </a:lvl7pPr>
            <a:lvl8pPr marL="2399665" indent="0" algn="ctr">
              <a:buNone/>
              <a:defRPr sz="1200"/>
            </a:lvl8pPr>
            <a:lvl9pPr marL="2742565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3659"/>
            <a:ext cx="7886700" cy="41692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pic>
        <p:nvPicPr>
          <p:cNvPr id="8" name="图片 7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1" y="273845"/>
            <a:ext cx="7886700" cy="994172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2023/4/21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1" y="1626645"/>
            <a:ext cx="9144001" cy="189021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schemeClr val="accent4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5"/>
          <p:cNvSpPr/>
          <p:nvPr/>
        </p:nvSpPr>
        <p:spPr bwMode="auto">
          <a:xfrm>
            <a:off x="1675413" y="2171437"/>
            <a:ext cx="887762" cy="80062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</a:ln>
          <a:effectLst>
            <a:innerShdw blurRad="63500" dist="50800" dir="13500000">
              <a:schemeClr val="accent4">
                <a:alpha val="50000"/>
              </a:schemeClr>
            </a:inn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/>
          </a:p>
        </p:txBody>
      </p:sp>
      <p:sp>
        <p:nvSpPr>
          <p:cNvPr id="9" name="KSO_Shape"/>
          <p:cNvSpPr/>
          <p:nvPr/>
        </p:nvSpPr>
        <p:spPr bwMode="auto">
          <a:xfrm>
            <a:off x="1909226" y="2405200"/>
            <a:ext cx="439136" cy="333098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572000" y="1923678"/>
            <a:ext cx="2699597" cy="7316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0" y="2688748"/>
            <a:ext cx="2699597" cy="8011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0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09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38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67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6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5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1" y="273845"/>
            <a:ext cx="7886700" cy="994172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08721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065" indent="0">
              <a:buNone/>
              <a:defRPr sz="1200" b="1"/>
            </a:lvl4pPr>
            <a:lvl5pPr marL="1370965" indent="0">
              <a:buNone/>
              <a:defRPr sz="1200" b="1"/>
            </a:lvl5pPr>
            <a:lvl6pPr marL="1713865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2565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61707"/>
            <a:ext cx="3868340" cy="26805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08721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065" indent="0">
              <a:buNone/>
              <a:defRPr sz="1200" b="1"/>
            </a:lvl4pPr>
            <a:lvl5pPr marL="1370965" indent="0">
              <a:buNone/>
              <a:defRPr sz="1200" b="1"/>
            </a:lvl5pPr>
            <a:lvl6pPr marL="1713865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2565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61707"/>
            <a:ext cx="3887391" cy="26805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" name="图片 9" descr="省医新logo-圆形白边（2016）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28600" y="171450"/>
            <a:ext cx="714375" cy="7143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139293" y="1574904"/>
            <a:ext cx="5004707" cy="1609168"/>
          </a:xfrm>
          <a:prstGeom prst="rect">
            <a:avLst/>
          </a:prstGeom>
          <a:solidFill>
            <a:schemeClr val="accent2">
              <a:lumMod val="50000"/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5056026"/>
            <a:ext cx="9144000" cy="87474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872403" y="2193708"/>
            <a:ext cx="7180928" cy="102611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5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" name="图片 9" descr="省医新logo-上下2019--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7175" y="322595"/>
            <a:ext cx="3829050" cy="5195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8650" y="535256"/>
            <a:ext cx="3511241" cy="107112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>
              <a:defRPr sz="27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231888" y="535255"/>
            <a:ext cx="4283912" cy="4052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065" indent="0">
              <a:buNone/>
              <a:defRPr sz="1500"/>
            </a:lvl4pPr>
            <a:lvl5pPr marL="1370965" indent="0">
              <a:buNone/>
              <a:defRPr sz="1500"/>
            </a:lvl5pPr>
            <a:lvl6pPr marL="1713865" indent="0">
              <a:buNone/>
              <a:defRPr sz="1500"/>
            </a:lvl6pPr>
            <a:lvl7pPr marL="2056765" indent="0">
              <a:buNone/>
              <a:defRPr sz="1500"/>
            </a:lvl7pPr>
            <a:lvl8pPr marL="2399665" indent="0">
              <a:buNone/>
              <a:defRPr sz="1500"/>
            </a:lvl8pPr>
            <a:lvl9pPr marL="2742565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8650" y="1735405"/>
            <a:ext cx="3511241" cy="28586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065" indent="0">
              <a:buNone/>
              <a:defRPr sz="800"/>
            </a:lvl4pPr>
            <a:lvl5pPr marL="1370965" indent="0">
              <a:buNone/>
              <a:defRPr sz="800"/>
            </a:lvl5pPr>
            <a:lvl6pPr marL="1713865" indent="0">
              <a:buNone/>
              <a:defRPr sz="800"/>
            </a:lvl6pPr>
            <a:lvl7pPr marL="2056765" indent="0">
              <a:buNone/>
              <a:defRPr sz="800"/>
            </a:lvl7pPr>
            <a:lvl8pPr marL="2399665" indent="0">
              <a:buNone/>
              <a:defRPr sz="800"/>
            </a:lvl8pPr>
            <a:lvl9pPr marL="2742565" indent="0">
              <a:buNone/>
              <a:defRPr sz="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9EFD9D74-47D9-4702-A33C-335B63B48DBF}" type="datetimeFigureOut">
              <a:rPr lang="zh-CN" altLang="en-US" smtClean="0"/>
              <a:t>2023/4/21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833674" y="273844"/>
            <a:ext cx="681676" cy="4358879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7084832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486" y="273844"/>
            <a:ext cx="7884647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486" y="1369219"/>
            <a:ext cx="7884647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628486" y="4767263"/>
            <a:ext cx="2056865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t>2023/4/21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162" y="4767263"/>
            <a:ext cx="3085297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6268" y="4767263"/>
            <a:ext cx="2056865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654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5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4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3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0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0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09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8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7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tags" Target="../tags/tag17.xml"/><Relationship Id="rId18" Type="http://schemas.openxmlformats.org/officeDocument/2006/relationships/tags" Target="../tags/tag22.xml"/><Relationship Id="rId3" Type="http://schemas.openxmlformats.org/officeDocument/2006/relationships/tags" Target="../tags/tag7.xml"/><Relationship Id="rId21" Type="http://schemas.openxmlformats.org/officeDocument/2006/relationships/notesSlide" Target="../notesSlides/notesSlide1.xml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17" Type="http://schemas.openxmlformats.org/officeDocument/2006/relationships/tags" Target="../tags/tag21.xml"/><Relationship Id="rId2" Type="http://schemas.openxmlformats.org/officeDocument/2006/relationships/tags" Target="../tags/tag6.xml"/><Relationship Id="rId16" Type="http://schemas.openxmlformats.org/officeDocument/2006/relationships/tags" Target="../tags/tag20.xml"/><Relationship Id="rId20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5" Type="http://schemas.openxmlformats.org/officeDocument/2006/relationships/tags" Target="../tags/tag9.xml"/><Relationship Id="rId15" Type="http://schemas.openxmlformats.org/officeDocument/2006/relationships/tags" Target="../tags/tag19.xml"/><Relationship Id="rId23" Type="http://schemas.openxmlformats.org/officeDocument/2006/relationships/image" Target="../media/image7.jpg"/><Relationship Id="rId10" Type="http://schemas.openxmlformats.org/officeDocument/2006/relationships/tags" Target="../tags/tag14.xml"/><Relationship Id="rId19" Type="http://schemas.openxmlformats.org/officeDocument/2006/relationships/tags" Target="../tags/tag23.xml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tags" Target="../tags/tag18.xml"/><Relationship Id="rId22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1216687" y="8890"/>
            <a:ext cx="7908751" cy="142199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327150" y="8890"/>
            <a:ext cx="933450" cy="463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ln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潘微</a:t>
            </a:r>
            <a:endParaRPr kumimoji="0" lang="zh-CN" altLang="zh-CN" sz="2000" b="1" i="0" u="none" strike="noStrike" kern="1200" cap="none" spc="0" normalizeH="0" baseline="0" noProof="0" dirty="0">
              <a:ln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3" name="文本框 22"/>
          <p:cNvSpPr txBox="1"/>
          <p:nvPr>
            <p:custDataLst>
              <p:tags r:id="rId4"/>
            </p:custDataLst>
          </p:nvPr>
        </p:nvSpPr>
        <p:spPr>
          <a:xfrm>
            <a:off x="2069159" y="3036"/>
            <a:ext cx="525145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主任医师，医学博士，博士生导师</a:t>
            </a:r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1327150" y="397945"/>
            <a:ext cx="7745689" cy="998802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5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现任广东省人民医院、广东省心血管病研究所心脏母胎医学科行政主任、心儿科超声室主任</a:t>
            </a:r>
            <a:r>
              <a:rPr lang="zh-CN" altLang="en-US" sz="1050" b="1" spc="12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。国家卫健委首批先心病介入治疗培训导师；国家卫健委胎儿心脏病一体化诊疗管理专家组成员；中国胎儿心脏病防治委员会副主任委员；中华医学会儿科分会胎儿心脏病协作组组长；广东省胎儿心脏病产前诊断培训中心主任；广东省预防医学会出生缺陷防控委员会副主任委员；广东省优生优育协会先心病专委会副主任委员；广东省超声医学分会常委等职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5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0" y="931545"/>
            <a:ext cx="1227455" cy="17303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eaVert" wrap="square" rtlCol="0" anchor="ctr" anchorCtr="0">
            <a:noAutofit/>
          </a:bodyPr>
          <a:lstStyle/>
          <a:p>
            <a:pPr algn="ctr"/>
            <a:r>
              <a:rPr lang="zh-CN" altLang="zh-CN"/>
              <a:t>导师相片</a:t>
            </a:r>
          </a:p>
        </p:txBody>
      </p:sp>
      <p:sp>
        <p:nvSpPr>
          <p:cNvPr id="17413" name="文本框 12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-34306" y="3018878"/>
            <a:ext cx="1571411" cy="12444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联系电话</a:t>
            </a: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: 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137 2522 9826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科室</a:t>
            </a:r>
            <a:r>
              <a:rPr lang="en-US" altLang="zh-CN" sz="1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zh-CN" sz="1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部门</a:t>
            </a:r>
            <a:r>
              <a:rPr lang="en-US" altLang="zh-CN" sz="1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心脏母胎医学科</a:t>
            </a:r>
            <a:endParaRPr lang="en-US" altLang="zh-CN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邮箱</a:t>
            </a: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: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drpanwei@163.com</a:t>
            </a:r>
          </a:p>
        </p:txBody>
      </p:sp>
      <p:pic>
        <p:nvPicPr>
          <p:cNvPr id="17411" name="图片 7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2" cstate="print"/>
          <a:srcRect t="3896" r="91544" b="3088"/>
          <a:stretch>
            <a:fillRect/>
          </a:stretch>
        </p:blipFill>
        <p:spPr bwMode="auto">
          <a:xfrm>
            <a:off x="1263272" y="1498176"/>
            <a:ext cx="309562" cy="35877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207859" y="1803618"/>
            <a:ext cx="3379943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临床医学专业</a:t>
            </a:r>
            <a:r>
              <a:rPr lang="zh-CN" altLang="en-US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型硕士：</a:t>
            </a:r>
            <a:r>
              <a:rPr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名</a:t>
            </a:r>
            <a:endParaRPr lang="en-US" altLang="zh-CN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专业方向：超声医学（儿童及胎儿心脏病超声诊断）</a:t>
            </a:r>
            <a:endParaRPr lang="en-US" altLang="zh-CN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defRPr/>
            </a:pPr>
            <a:endParaRPr lang="en-US" altLang="zh-CN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506974" y="1505273"/>
            <a:ext cx="31879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2023</a:t>
            </a: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年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招生计划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1" name="文本框 2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494809" y="-414"/>
            <a:ext cx="2791854" cy="227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招生单位：广东省心血管病研究所</a:t>
            </a:r>
            <a:r>
              <a:rPr kumimoji="0" lang="en-US" altLang="zh-CN" sz="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   </a:t>
            </a:r>
            <a:r>
              <a:rPr kumimoji="0" lang="zh-CN" altLang="zh-CN" sz="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招生代码：</a:t>
            </a:r>
            <a:r>
              <a:rPr kumimoji="0" lang="en-US" altLang="zh-CN" sz="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88911</a:t>
            </a:r>
          </a:p>
        </p:txBody>
      </p:sp>
      <p:pic>
        <p:nvPicPr>
          <p:cNvPr id="17422" name="图片 24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2" cstate="print"/>
          <a:srcRect t="3896" r="91544" b="3088"/>
          <a:stretch>
            <a:fillRect/>
          </a:stretch>
        </p:blipFill>
        <p:spPr bwMode="auto">
          <a:xfrm>
            <a:off x="1261849" y="2427080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495501" y="2440952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教育及工作经历</a:t>
            </a:r>
          </a:p>
        </p:txBody>
      </p:sp>
      <p:sp>
        <p:nvSpPr>
          <p:cNvPr id="12" name="文本框 1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200753" y="2758468"/>
            <a:ext cx="3355670" cy="11079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1987.9 -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1992.7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，吉林大学 本科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1992.7 - 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至今，广东省人民医院工作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defRPr/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1997.9 -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2000.6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，广东省心血管病研究所 硕士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defRPr/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2007.9 - 2011.6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，广东省心血管病研究所 博士 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defRPr/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2008.10 -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2009.4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，美国费城儿童医院儿童胎儿心脏中心访学 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24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2" cstate="print"/>
          <a:srcRect t="3896" r="91544" b="3088"/>
          <a:stretch>
            <a:fillRect/>
          </a:stretch>
        </p:blipFill>
        <p:spPr bwMode="auto">
          <a:xfrm>
            <a:off x="1273012" y="3915906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框 25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582574" y="3949562"/>
            <a:ext cx="8940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招生要求</a:t>
            </a:r>
          </a:p>
        </p:txBody>
      </p:sp>
      <p:pic>
        <p:nvPicPr>
          <p:cNvPr id="15" name="图片 24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2" cstate="print"/>
          <a:srcRect t="3896" r="91544" b="3088"/>
          <a:stretch>
            <a:fillRect/>
          </a:stretch>
        </p:blipFill>
        <p:spPr bwMode="auto">
          <a:xfrm>
            <a:off x="4410775" y="1446428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文本框 25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676535" y="1468925"/>
            <a:ext cx="8940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科研工作</a:t>
            </a:r>
          </a:p>
        </p:txBody>
      </p:sp>
      <p:sp>
        <p:nvSpPr>
          <p:cNvPr id="17414" name="文本框 13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376738" y="1807769"/>
            <a:ext cx="4767262" cy="21564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1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主要业绩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</a:p>
          <a:p>
            <a:pPr algn="just" eaLnBrk="1" hangingPunct="1">
              <a:lnSpc>
                <a:spcPts val="1430"/>
              </a:lnSpc>
              <a:spcBef>
                <a:spcPts val="600"/>
              </a:spcBef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具备丰富的儿童心脏病诊治经验，熟练掌握先心病介入治疗技术、儿童及胎儿心脏超声诊断技术和产前咨询；完成了大量胎儿及新生儿心脏疑难病会诊病例；培训了大量儿童及胎儿心脏病诊治医生；制定了“胎儿超声心动图检查技术规范”和“胎儿心脏病产前咨询技术规范”；参与制定“中国胎儿心脏超声检查技术规范”；副主编论著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部，译著一部，发表论文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余篇；作为主要参与者，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年完成我国第一例胎儿心脏病产时手术、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年完成我国第一例胎儿宫内介入术、至今已完成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例，均获成功；完成广东省科技项目三项；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年获“广东省科技进步”一等奖；完成“国家十三五重大课题”一项；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年获“第十一届宋庆龄儿科医学奖”；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作为课题负责人于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2018.7 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至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2021.12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顺利结题国家十三五重点研发计划。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7FA980B-F6DA-169A-4013-601BE4C4BF48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" y="926351"/>
            <a:ext cx="1211406" cy="1818245"/>
          </a:xfrm>
          <a:prstGeom prst="rect">
            <a:avLst/>
          </a:prstGeom>
        </p:spPr>
      </p:pic>
      <p:sp>
        <p:nvSpPr>
          <p:cNvPr id="4" name="文本框 11">
            <a:extLst>
              <a:ext uri="{FF2B5EF4-FFF2-40B4-BE49-F238E27FC236}">
                <a16:creationId xmlns:a16="http://schemas.microsoft.com/office/drawing/2014/main" id="{6A20EA84-B8AE-B668-8344-FD93B4A29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8087" y="4342158"/>
            <a:ext cx="3138651" cy="6001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性格开朗，积极上进，踏实肯干，热爱集体，热爱专业，有一定临床及科研基础及良好的英文能力</a:t>
            </a:r>
            <a:endParaRPr lang="en-US" altLang="zh-CN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13">
            <a:extLst>
              <a:ext uri="{FF2B5EF4-FFF2-40B4-BE49-F238E27FC236}">
                <a16:creationId xmlns:a16="http://schemas.microsoft.com/office/drawing/2014/main" id="{3CA17CE7-9D7D-0B81-4E7E-139FBDD6B7AB}"/>
              </a:ext>
            </a:extLst>
          </p:cNvPr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4422207" y="4051873"/>
            <a:ext cx="4767262" cy="5583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1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主要业绩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已培养研究生 </a:t>
            </a:r>
            <a:r>
              <a:rPr lang="en-US" altLang="zh-CN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名，在读研究生</a:t>
            </a:r>
            <a:r>
              <a:rPr lang="en-US" altLang="zh-CN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名，在读博士</a:t>
            </a:r>
            <a:r>
              <a:rPr lang="en-US" altLang="zh-CN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c564fb56-e65b-41eb-9595-7a3c2595a0b5"/>
  <p:tag name="COMMONDATA" val="eyJoZGlkIjoiM2M3YzM3ZjZjZmFlMzU2YzhjNmNhMzdmYzRjMDIzOTA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278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278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2782"/>
  <p:tag name="KSO_WM_TAG_VERSION" val="1.0"/>
  <p:tag name="KSO_WM_BEAUTIFY_FLAG" val="#wm#"/>
  <p:tag name="KSO_WM_TEMPLATE_THUMBS_INDEX" val="1、9、12、16、19、2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IZE" val="828*343"/>
  <p:tag name="KSO_WM_SLIDE_POSITION" val="66*144"/>
  <p:tag name="KSO_WM_SLIDE_LAYOUT_CNT" val="1_1"/>
  <p:tag name="KSO_WM_SLIDE_LAYOUT" val="a_f"/>
  <p:tag name="KSO_WM_BEAUTIFY_FLAG" val="#wm#"/>
  <p:tag name="KSO_WM_SLIDE_TYPE" val="text"/>
  <p:tag name="KSO_WM_SLIDE_ITEM_CNT" val="1"/>
  <p:tag name="KSO_WM_SLIDE_INDEX" val="2"/>
  <p:tag name="KSO_WM_SLIDE_ID" val="custom20182782_2"/>
  <p:tag name="KSO_WM_TAG_VERSION" val="1.0"/>
  <p:tag name="KSO_WM_TEMPLATE_INDEX" val="20182782"/>
  <p:tag name="KSO_WM_TEMPLATE_CATEGORY" val="custo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​​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F5EB0"/>
      </a:accent1>
      <a:accent2>
        <a:srgbClr val="FFFFFF"/>
      </a:accent2>
      <a:accent3>
        <a:srgbClr val="404040"/>
      </a:accent3>
      <a:accent4>
        <a:srgbClr val="000000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450</Words>
  <Application>Microsoft Office PowerPoint</Application>
  <PresentationFormat>全屏显示(16:9)</PresentationFormat>
  <Paragraphs>27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黑体</vt:lpstr>
      <vt:lpstr>微软雅黑</vt:lpstr>
      <vt:lpstr>Arial</vt:lpstr>
      <vt:lpstr>Calibri</vt:lpstr>
      <vt:lpstr>1_Office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netuser</dc:creator>
  <cp:lastModifiedBy>shen mum</cp:lastModifiedBy>
  <cp:revision>20</cp:revision>
  <dcterms:created xsi:type="dcterms:W3CDTF">2018-09-13T03:06:00Z</dcterms:created>
  <dcterms:modified xsi:type="dcterms:W3CDTF">2023-04-21T14:23:51Z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B5507E3BF708449DAC3C53918EC2E1C7</vt:lpwstr>
  </property>
</Properties>
</file>