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 userDrawn="1">
          <p15:clr>
            <a:srgbClr val="A4A3A4"/>
          </p15:clr>
        </p15:guide>
        <p15:guide id="2" pos="38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115" d="100"/>
          <a:sy n="115" d="100"/>
        </p:scale>
        <p:origin x="1812" y="96"/>
      </p:cViewPr>
      <p:guideLst>
        <p:guide orient="horz" pos="2154"/>
        <p:guide pos="38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.xml"/><Relationship Id="rId3" Type="http://schemas.openxmlformats.org/officeDocument/2006/relationships/image" Target="../media/image2.jpeg"/><Relationship Id="rId2" Type="http://schemas.openxmlformats.org/officeDocument/2006/relationships/tags" Target="../tags/tag1.xml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270"/>
            <a:ext cx="9460230" cy="1097280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384108" y="115919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542540" y="1454785"/>
            <a:ext cx="3580130" cy="7099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专业型硕士/博士：心胸外科学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学术型硕士/博士：肿瘤学</a:t>
            </a:r>
            <a:endParaRPr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147955" y="3908425"/>
            <a:ext cx="2436495" cy="533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 13609777314</a:t>
            </a:r>
            <a:b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</a:t>
            </a:r>
            <a:r>
              <a:rPr kumimoji="0" lang="en-US" altLang="zh-CN" sz="1200" b="0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13609777314@163.com</a:t>
            </a: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7560945" y="1659255"/>
            <a:ext cx="4283710" cy="48914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r>
              <a:rPr lang="en-US" altLang="zh-CN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以肺癌外科为主的单病种多学科综合治疗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kern="1200" cap="none" spc="0" normalizeH="0" baseline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en-US" altLang="zh-CN" sz="1200" b="0" i="0" kern="1200" cap="none" spc="0" normalizeH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en-US" altLang="zh-CN" sz="1200" b="0" i="0" kern="1200" cap="none" spc="0" normalizeH="0" noProof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indent="0" algn="just" eaLnBrk="1" latinLnBrk="0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lang="en-US" altLang="zh-CN" sz="120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2022</a:t>
            </a:r>
            <a:r>
              <a:rPr lang="zh-CN" altLang="en-US" sz="120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sz="120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国家特殊支持计划万人领军人才</a:t>
            </a:r>
            <a:endParaRPr lang="en-US" altLang="zh-CN" sz="1200" noProof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just" eaLnBrk="1" latinLnBrk="0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lang="en-US" altLang="zh-CN" sz="120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2022年中华医学科技奖一等奖</a:t>
            </a:r>
            <a:endParaRPr lang="en-US" altLang="zh-CN" sz="1200" noProof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just" eaLnBrk="1" latinLnBrk="0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lang="en-US" altLang="zh-CN" sz="120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2022年获得国际肺癌联盟（IASLC）Naruke外科奖</a:t>
            </a:r>
            <a:endParaRPr lang="en-US" altLang="zh-CN" sz="1200" noProof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just" eaLnBrk="1" latinLnBrk="0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lang="en-US" altLang="zh-CN" sz="120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2021年获第十六届广东省丁颖科技奖</a:t>
            </a:r>
            <a:r>
              <a:rPr lang="zh-CN" altLang="en-US" sz="120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“钟世藩青年创新奖”</a:t>
            </a:r>
            <a:endParaRPr lang="en-US" altLang="zh-CN" sz="1200" noProof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just" eaLnBrk="1" latinLnBrk="0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lang="en-US" altLang="zh-CN" sz="120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2020年获广东省科技进步一等奖。</a:t>
            </a:r>
            <a:endParaRPr lang="en-US" altLang="zh-CN" sz="1200" noProof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just" eaLnBrk="1" latinLnBrk="0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kumimoji="0" lang="en-US" altLang="zh-CN" sz="1200" b="0" i="0" kern="1200" cap="none" spc="0" normalizeH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原创性研究结果发表在Lancet Oncol，J Clin Oncol, J Thorac Oncol，J Extracell Vesicles, Nat Commun, J Hematol Oncol，NPJ Precision Oncology, STTT，Cancer, ATS/JVCTS/EJCTS/JTD/IVCTS等国际高影响力杂志。</a:t>
            </a:r>
            <a:endParaRPr kumimoji="0" lang="en-US" altLang="zh-CN" sz="1200" b="0" i="0" kern="1200" cap="none" spc="0" normalizeH="0" noProof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lang="en-US" altLang="zh-CN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latinLnBrk="0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1.基于 AI-液体活检的肺癌家系前瞻性队列研究，400 万，广东省人民医院项目，2019-2024。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latinLnBrk="0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2.基于医学影像和多组学大数据的肺癌精准治疗模式研究，300 万，广东省自然科学基基金，2020-2023。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latinLnBrk="0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3.肺癌脑转移趋向性的关键细胞亚群、演化规律和临床预测模型研究(联合申请 A)，400 万，国家自然基金委肺癌精准医疗重大专项，2023-2025。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培养学生</a:t>
            </a:r>
            <a:r>
              <a:rPr lang="en-US" altLang="zh-CN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latinLnBrk="0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目前课题组在读硕博士共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人，培养学生多次获得国家奖学金，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WCLC International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Mentorship Award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等奖项。</a:t>
            </a:r>
            <a:endParaRPr lang="zh-CN" altLang="en-US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675120"/>
            <a:ext cx="9459595" cy="182880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416611" y="220085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altLang="zh-CN" sz="2000" b="1" i="0" kern="1200" cap="none" spc="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钟文昭</a:t>
            </a:r>
            <a:endParaRPr kumimoji="0" lang="zh-CN" altLang="zh-CN" sz="2000" b="1" i="0" kern="1200" cap="none" spc="0" normalizeH="0" baseline="0" noProof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15148" y="46777"/>
            <a:ext cx="5251450" cy="3067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12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学科带头人、主任医师、教授，博士生导师</a:t>
            </a:r>
            <a:endParaRPr kumimoji="0" lang="zh-CN" altLang="en-US" sz="1400" b="1" i="0" kern="1200" cap="none" spc="120" normalizeH="0" baseline="0" noProof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685098" y="1211263"/>
            <a:ext cx="31879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endParaRPr kumimoji="0" lang="zh-CN" altLang="en-US" sz="1400" b="1" i="0" kern="1200" cap="none" spc="0" normalizeH="0" baseline="0" noProof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375867" y="211515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685731" y="2167305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kern="1200" cap="none" spc="0" normalizeH="0" baseline="0" noProof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7339965" y="12112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620953" y="1224598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kern="1200" cap="none" spc="0" normalizeH="0" baseline="0" noProof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375910" y="466629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/>
          <p:cNvSpPr txBox="1">
            <a:spLocks noChangeArrowheads="1"/>
          </p:cNvSpPr>
          <p:nvPr/>
        </p:nvSpPr>
        <p:spPr bwMode="auto">
          <a:xfrm>
            <a:off x="658461" y="4716662"/>
            <a:ext cx="902811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招生要求</a:t>
            </a:r>
            <a:endParaRPr kumimoji="0" lang="zh-CN" altLang="en-US" sz="1400" b="1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文本框 21"/>
          <p:cNvSpPr txBox="1">
            <a:spLocks noChangeArrowheads="1"/>
          </p:cNvSpPr>
          <p:nvPr/>
        </p:nvSpPr>
        <p:spPr bwMode="auto">
          <a:xfrm>
            <a:off x="412750" y="46990"/>
            <a:ext cx="1923415" cy="975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kumimoji="0" lang="zh-CN" altLang="en-US" sz="1600" b="1" i="0" kern="1200" cap="none" spc="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工作单位：</a:t>
            </a:r>
            <a:endParaRPr kumimoji="0" lang="en-US" altLang="zh-CN" sz="1600" b="1" i="0" kern="1200" cap="none" spc="0" normalizeH="0" baseline="0" noProof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kumimoji="0" lang="zh-CN" altLang="en-US" sz="1600" b="1" i="0" kern="1200" cap="none" spc="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广东省人民医院</a:t>
            </a:r>
            <a:endParaRPr kumimoji="0" lang="zh-CN" altLang="en-US" sz="1600" b="1" i="0" kern="1200" cap="none" spc="0" normalizeH="0" baseline="0" noProof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kumimoji="0" lang="zh-CN" altLang="en-US" sz="1600" b="1" i="0" kern="1200" cap="none" spc="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广东省肺癌研究所</a:t>
            </a:r>
            <a:endParaRPr kumimoji="0" lang="zh-CN" altLang="en-US" sz="1600" b="1" i="0" kern="1200" cap="none" spc="0" normalizeH="0" baseline="0" noProof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415030" y="315595"/>
            <a:ext cx="8617585" cy="737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sz="1400" b="1" i="0" kern="1200" cap="none" spc="12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学术任职：</a:t>
            </a:r>
            <a:r>
              <a:rPr 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中国临床肿瘤学会理事；中国研究型医院学会胸外科专委会副主委；广东省抗癌协会副理事长；国际肺癌联盟IASLC官方杂志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J Thorac Oncol 、Medicine Advance associate editor</a:t>
            </a:r>
            <a:endParaRPr 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349224" y="471694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文本框 25"/>
          <p:cNvSpPr txBox="1">
            <a:spLocks noChangeArrowheads="1"/>
          </p:cNvSpPr>
          <p:nvPr/>
        </p:nvSpPr>
        <p:spPr bwMode="auto">
          <a:xfrm>
            <a:off x="2685615" y="4694294"/>
            <a:ext cx="902811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学科简介</a:t>
            </a:r>
            <a:endParaRPr kumimoji="0" lang="zh-CN" altLang="en-US" sz="1400" b="1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文本框 11"/>
          <p:cNvSpPr txBox="1">
            <a:spLocks noChangeArrowheads="1"/>
          </p:cNvSpPr>
          <p:nvPr/>
        </p:nvSpPr>
        <p:spPr bwMode="auto">
          <a:xfrm>
            <a:off x="2542540" y="4946650"/>
            <a:ext cx="4975860" cy="17119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11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全国临床重点专科；国内首个肺癌单病种多学科团队；</a:t>
            </a:r>
            <a:endParaRPr lang="zh-CN" altLang="en-US" sz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hangingPunct="1">
              <a:lnSpc>
                <a:spcPct val="11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广东省肺癌研究所是当前国际国内肺癌领域知名的研究所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它汇集肺外科、肺内科、放射治疗、病理、影像、分子诊断等多学科诊疗优势，全方位全链条打造肺癌单病种预防、诊断、研究及精准治疗的整合平台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立20年来，团队创建了肺癌临床个体化诊疗的精准医学体系，最早形成MDT多学科管理模式并首创III期肺癌多学科门诊，并牵头开展国际、国内多中心临床研究，提高了肺癌患者的长期生存，为肺癌患者提供最前沿的全程化医疗服务，系列研究结果被写入全球27个肺癌诊治指南。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" name="内容占位符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68" y="1134269"/>
            <a:ext cx="1800000" cy="2712708"/>
          </a:xfrm>
          <a:prstGeom prst="rect">
            <a:avLst/>
          </a:prstGeom>
        </p:spPr>
      </p:pic>
      <p:graphicFrame>
        <p:nvGraphicFramePr>
          <p:cNvPr id="3" name="表格 2"/>
          <p:cNvGraphicFramePr/>
          <p:nvPr>
            <p:custDataLst>
              <p:tags r:id="rId4"/>
            </p:custDataLst>
          </p:nvPr>
        </p:nvGraphicFramePr>
        <p:xfrm>
          <a:off x="2584450" y="2489835"/>
          <a:ext cx="5080635" cy="2340610"/>
        </p:xfrm>
        <a:graphic>
          <a:graphicData uri="http://schemas.openxmlformats.org/drawingml/2006/table">
            <a:tbl>
              <a:tblPr/>
              <a:tblGrid>
                <a:gridCol w="1450340"/>
                <a:gridCol w="2286635"/>
                <a:gridCol w="1343660"/>
              </a:tblGrid>
              <a:tr h="2160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起止年月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工作单位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职务和技术职称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2021.06~今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广东省肺癌研究所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所长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2016.09~今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广东省肺癌研究所，肺</a:t>
                      </a: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外</a:t>
                      </a: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科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主任医师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2009.09～2016.08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广东省肺癌研究所，肺</a:t>
                      </a: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外</a:t>
                      </a: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科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副主任医师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2007.07～2010.08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fontAlgn="auto">
                        <a:lnSpc>
                          <a:spcPts val="800"/>
                        </a:lnSpc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广东省肺癌研究所，肺</a:t>
                      </a: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外</a:t>
                      </a: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科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主治医师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fontAlgn="auto">
                        <a:lnSpc>
                          <a:spcPts val="1200"/>
                        </a:lnSpc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2004.09～2007.06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fontAlgn="auto">
                        <a:lnSpc>
                          <a:spcPts val="1200"/>
                        </a:lnSpc>
                        <a:buNone/>
                      </a:pPr>
                      <a:r>
                        <a:rPr lang="en-US" sz="1200" b="0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广东省人民医院肿瘤中心</a:t>
                      </a:r>
                      <a:endParaRPr lang="en-US" altLang="en-US" sz="1200" b="0" dirty="0" err="1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fontAlgn="auto">
                        <a:lnSpc>
                          <a:spcPts val="1200"/>
                        </a:lnSpc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博士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2003.09～2004.08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中山大学第三附属医院胸心外科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主治医师，硕士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2001.09～2003.08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中山大学第三附属医院胸心外科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住院医师，硕士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1998.07～2001.08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中山大学第三附属医院外科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住院医师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1993.09～1998.06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中山医科大学临床医学本科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医学学士</a:t>
                      </a:r>
                      <a:endParaRPr lang="en-US" altLang="en-US" sz="1200" b="0" dirty="0" err="1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文本框 11"/>
          <p:cNvSpPr txBox="1">
            <a:spLocks noChangeArrowheads="1"/>
          </p:cNvSpPr>
          <p:nvPr/>
        </p:nvSpPr>
        <p:spPr bwMode="auto">
          <a:xfrm>
            <a:off x="594360" y="5055235"/>
            <a:ext cx="174180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较强的事业心、责任心；富有团队协助精神；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良好的医德；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科研诚信。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TABLE_BEAUTIFY" val="smartTable{bd4ac38c-ccbf-41a7-b08e-4858318a5097}"/>
  <p:tag name="TABLE_ENDDRAG_ORIGIN_RECT" val="403*158"/>
  <p:tag name="TABLE_ENDDRAG_RECT" val="196*235*403*158"/>
</p:tagLst>
</file>

<file path=ppt/tags/tag3.xml><?xml version="1.0" encoding="utf-8"?>
<p:tagLst xmlns:p="http://schemas.openxmlformats.org/presentationml/2006/main">
  <p:tag name="COMMONDATA" val="eyJoZGlkIjoiYjcyYTMxMjY2NzlmMDBlMzQ5ZTA2NjRiNzhkNzBlYTIifQ=="/>
  <p:tag name="KSO_WPP_MARK_KEY" val="0fa148c2-fea9-4d69-8860-d55cddc60fef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1383</Words>
  <Application>WPS 演示</Application>
  <PresentationFormat>宽屏</PresentationFormat>
  <Paragraphs>107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Times New Roman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诗慧 </cp:lastModifiedBy>
  <cp:revision>418</cp:revision>
  <dcterms:created xsi:type="dcterms:W3CDTF">2015-05-04T02:17:00Z</dcterms:created>
  <dcterms:modified xsi:type="dcterms:W3CDTF">2023-04-22T05:24:08Z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287BD04A2A5B403284DFAAA2FD04349D_13</vt:lpwstr>
  </property>
  <property fmtid="{D5CDD505-2E9C-101B-9397-08002B2CF9AE}" pid="3" name="KSOProductBuildVer">
    <vt:lpwstr>2052-11.1.0.14036</vt:lpwstr>
  </property>
</Properties>
</file>